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55"/>
  </p:notesMasterIdLst>
  <p:sldIdLst>
    <p:sldId id="306" r:id="rId2"/>
    <p:sldId id="314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41" r:id="rId11"/>
    <p:sldId id="315" r:id="rId12"/>
    <p:sldId id="316" r:id="rId13"/>
    <p:sldId id="317" r:id="rId14"/>
    <p:sldId id="318" r:id="rId15"/>
    <p:sldId id="332" r:id="rId16"/>
    <p:sldId id="319" r:id="rId17"/>
    <p:sldId id="333" r:id="rId18"/>
    <p:sldId id="320" r:id="rId19"/>
    <p:sldId id="321" r:id="rId20"/>
    <p:sldId id="342" r:id="rId21"/>
    <p:sldId id="323" r:id="rId22"/>
    <p:sldId id="337" r:id="rId23"/>
    <p:sldId id="324" r:id="rId24"/>
    <p:sldId id="335" r:id="rId25"/>
    <p:sldId id="343" r:id="rId26"/>
    <p:sldId id="336" r:id="rId27"/>
    <p:sldId id="325" r:id="rId28"/>
    <p:sldId id="344" r:id="rId29"/>
    <p:sldId id="345" r:id="rId30"/>
    <p:sldId id="328" r:id="rId31"/>
    <p:sldId id="346" r:id="rId32"/>
    <p:sldId id="327" r:id="rId33"/>
    <p:sldId id="347" r:id="rId34"/>
    <p:sldId id="348" r:id="rId35"/>
    <p:sldId id="329" r:id="rId36"/>
    <p:sldId id="349" r:id="rId37"/>
    <p:sldId id="350" r:id="rId38"/>
    <p:sldId id="330" r:id="rId39"/>
    <p:sldId id="351" r:id="rId40"/>
    <p:sldId id="331" r:id="rId41"/>
    <p:sldId id="352" r:id="rId42"/>
    <p:sldId id="353" r:id="rId43"/>
    <p:sldId id="338" r:id="rId44"/>
    <p:sldId id="354" r:id="rId45"/>
    <p:sldId id="339" r:id="rId46"/>
    <p:sldId id="355" r:id="rId47"/>
    <p:sldId id="357" r:id="rId48"/>
    <p:sldId id="359" r:id="rId49"/>
    <p:sldId id="360" r:id="rId50"/>
    <p:sldId id="363" r:id="rId51"/>
    <p:sldId id="340" r:id="rId52"/>
    <p:sldId id="364" r:id="rId53"/>
    <p:sldId id="365" r:id="rId54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56"/>
      <p:bold r:id="rId57"/>
      <p:italic r:id="rId58"/>
      <p:boldItalic r:id="rId59"/>
    </p:embeddedFont>
    <p:embeddedFont>
      <p:font typeface="Barlow Semi Condensed Light" panose="00000406000000000000" pitchFamily="2" charset="0"/>
      <p:regular r:id="rId60"/>
      <p:bold r:id="rId61"/>
      <p:italic r:id="rId62"/>
      <p:boldItalic r:id="rId63"/>
    </p:embeddedFont>
    <p:embeddedFont>
      <p:font typeface="Barlow Semi Condensed Medium" panose="00000606000000000000" pitchFamily="2" charset="0"/>
      <p:regular r:id="rId64"/>
      <p:bold r:id="rId65"/>
      <p:italic r:id="rId66"/>
      <p:boldItalic r:id="rId67"/>
    </p:embeddedFont>
    <p:embeddedFont>
      <p:font typeface="Fjalla One" panose="02000506040000020004" pitchFamily="2" charset="0"/>
      <p:regular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E2FFE7-F792-4C3B-BE20-48485147623D}">
  <a:tblStyle styleId="{89E2FFE7-F792-4C3B-BE20-4848514762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25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20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566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1405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532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938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05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0407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755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93931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178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8233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3615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4276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378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0669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809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7461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1045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6693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69582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3981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5214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8781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1080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681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8261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035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465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3403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1271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8997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26838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580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4462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7738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9433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5894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1786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610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646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6778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1869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2248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33646" y="338325"/>
            <a:ext cx="54768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65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dk2"/>
                </a:solidFill>
              </a:rPr>
              <a:t>Noteify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300" dirty="0">
                <a:solidFill>
                  <a:schemeClr val="accent1"/>
                </a:solidFill>
              </a:rPr>
              <a:t>Secure Software Engineering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28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006970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Nginx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774746" y="2554357"/>
            <a:ext cx="3582509" cy="213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Eigenschaften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Webserver-Software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Open Source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" name="Google Shape;2178;p39">
            <a:extLst>
              <a:ext uri="{FF2B5EF4-FFF2-40B4-BE49-F238E27FC236}">
                <a16:creationId xmlns:a16="http://schemas.microsoft.com/office/drawing/2014/main" id="{BEE809F6-65E2-ACE0-DFA2-0EE8A62F94E2}"/>
              </a:ext>
            </a:extLst>
          </p:cNvPr>
          <p:cNvSpPr txBox="1">
            <a:spLocks/>
          </p:cNvSpPr>
          <p:nvPr/>
        </p:nvSpPr>
        <p:spPr>
          <a:xfrm>
            <a:off x="4786601" y="2553906"/>
            <a:ext cx="3582509" cy="213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lnSpc>
                <a:spcPct val="150000"/>
              </a:lnSpc>
            </a:pPr>
            <a:r>
              <a:rPr lang="de-DE" b="1" dirty="0"/>
              <a:t>Security</a:t>
            </a:r>
          </a:p>
          <a:p>
            <a:pPr>
              <a:lnSpc>
                <a:spcPct val="150000"/>
              </a:lnSpc>
            </a:pPr>
            <a:r>
              <a:rPr lang="de-DE" dirty="0"/>
              <a:t>Detaillierte CVE-Liste</a:t>
            </a:r>
          </a:p>
          <a:p>
            <a:pPr>
              <a:lnSpc>
                <a:spcPct val="150000"/>
              </a:lnSpc>
            </a:pPr>
            <a:r>
              <a:rPr lang="de-DE" dirty="0"/>
              <a:t>DOS-</a:t>
            </a:r>
            <a:r>
              <a:rPr lang="de-DE" dirty="0" err="1"/>
              <a:t>Protection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Viele weitere (Security-)Features</a:t>
            </a:r>
          </a:p>
          <a:p>
            <a:pPr>
              <a:lnSpc>
                <a:spcPct val="150000"/>
              </a:lnSpc>
            </a:pPr>
            <a:endParaRPr lang="de-DE" b="1" dirty="0">
              <a:solidFill>
                <a:srgbClr val="FF0000"/>
              </a:solidFill>
            </a:endParaRPr>
          </a:p>
        </p:txBody>
      </p:sp>
      <p:pic>
        <p:nvPicPr>
          <p:cNvPr id="5" name="Grafik 4" descr="Ein Bild, das Schrift, Logo, Grafiken, Design enthält.&#10;&#10;Automatisch generierte Beschreibung">
            <a:extLst>
              <a:ext uri="{FF2B5EF4-FFF2-40B4-BE49-F238E27FC236}">
                <a16:creationId xmlns:a16="http://schemas.microsoft.com/office/drawing/2014/main" id="{C4A719A8-4E65-3681-E863-C0C72FD8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078" y="495027"/>
            <a:ext cx="36957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03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Funktionen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Funktionen der Anwendung, Dependencies, Umsetzung und Sicherheit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89333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426053" y="1841372"/>
            <a:ext cx="3455601" cy="1818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Benutzername bereits vorhanden?</a:t>
            </a:r>
            <a:endParaRPr lang="en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Passwort Überprüfung</a:t>
            </a:r>
            <a:endParaRPr lang="en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Verschlüsseltes Abspeichern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SQL-Injection</a:t>
            </a:r>
          </a:p>
        </p:txBody>
      </p:sp>
      <p:pic>
        <p:nvPicPr>
          <p:cNvPr id="3" name="Grafik 2" descr="Ein Bild, das Screenshot, Text, Display, Rechteck enthält.&#10;&#10;Automatisch generierte Beschreibung">
            <a:extLst>
              <a:ext uri="{FF2B5EF4-FFF2-40B4-BE49-F238E27FC236}">
                <a16:creationId xmlns:a16="http://schemas.microsoft.com/office/drawing/2014/main" id="{C47AF6E0-DECD-A31E-30E4-481864A033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1" r="20521"/>
          <a:stretch/>
        </p:blipFill>
        <p:spPr>
          <a:xfrm>
            <a:off x="4536150" y="807920"/>
            <a:ext cx="3527488" cy="3527487"/>
          </a:xfrm>
          <a:prstGeom prst="ellipse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44" y="-15652"/>
            <a:ext cx="4096573" cy="578128"/>
          </a:xfrm>
        </p:spPr>
        <p:txBody>
          <a:bodyPr/>
          <a:lstStyle/>
          <a:p>
            <a:r>
              <a:rPr lang="de-DE" sz="2400" dirty="0"/>
              <a:t>Registrierung neuer Benutzer</a:t>
            </a:r>
          </a:p>
        </p:txBody>
      </p:sp>
    </p:spTree>
    <p:extLst>
      <p:ext uri="{BB962C8B-B14F-4D97-AF65-F5344CB8AC3E}">
        <p14:creationId xmlns:p14="http://schemas.microsoft.com/office/powerpoint/2010/main" val="1831367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9794AC5-8556-2B2D-7B55-F0171855B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3" y="1137492"/>
            <a:ext cx="7628617" cy="3464262"/>
          </a:xfrm>
          <a:prstGeom prst="rect">
            <a:avLst/>
          </a:prstGeom>
        </p:spPr>
      </p:pic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Benutzername schon vorhanden</a:t>
            </a:r>
            <a:endParaRPr lang="de-DE" sz="24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A21E2DF-82E1-AB4A-B01E-1AAA49C9E1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6" t="6157" b="88352"/>
          <a:stretch/>
        </p:blipFill>
        <p:spPr>
          <a:xfrm>
            <a:off x="2036555" y="1594570"/>
            <a:ext cx="7024339" cy="248517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85710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Passwort Überprüfung</a:t>
            </a:r>
            <a:endParaRPr lang="de-DE" sz="24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DA491A-1166-270C-6EAF-7B7AB31B1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02" y="1139294"/>
            <a:ext cx="7053592" cy="1346106"/>
          </a:xfrm>
          <a:prstGeom prst="rect">
            <a:avLst/>
          </a:prstGeom>
        </p:spPr>
      </p:pic>
      <p:pic>
        <p:nvPicPr>
          <p:cNvPr id="7" name="Grafik 6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0063E627-2713-20E3-C6EE-22A12FB43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068" y="2571749"/>
            <a:ext cx="3119861" cy="24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1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38998"/>
            <a:ext cx="7696500" cy="572700"/>
          </a:xfrm>
        </p:spPr>
        <p:txBody>
          <a:bodyPr/>
          <a:lstStyle/>
          <a:p>
            <a:r>
              <a:rPr lang="de-DE" dirty="0" err="1"/>
              <a:t>zxcvbn-ts</a:t>
            </a:r>
            <a:r>
              <a:rPr lang="de-DE" dirty="0"/>
              <a:t>/</a:t>
            </a:r>
            <a:r>
              <a:rPr lang="de-DE" dirty="0" err="1"/>
              <a:t>core</a:t>
            </a:r>
            <a:endParaRPr lang="de-DE" dirty="0"/>
          </a:p>
        </p:txBody>
      </p:sp>
      <p:pic>
        <p:nvPicPr>
          <p:cNvPr id="6" name="Grafik 5" descr="Ein Bild, das Text, Schrift, Screenshot, Design enthält.&#10;&#10;Automatisch generierte Beschreibung">
            <a:extLst>
              <a:ext uri="{FF2B5EF4-FFF2-40B4-BE49-F238E27FC236}">
                <a16:creationId xmlns:a16="http://schemas.microsoft.com/office/drawing/2014/main" id="{25A5AA73-ACAF-BE68-F67F-581DFD0CC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9" y="2130866"/>
            <a:ext cx="1314633" cy="1962424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</p:pic>
      <p:pic>
        <p:nvPicPr>
          <p:cNvPr id="8" name="Grafik 7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EC6F004B-FA34-D3DE-6208-6BF1F3B5F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546" y="2130866"/>
            <a:ext cx="4560664" cy="1962424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0DE729B-EFBF-6CDA-5A7A-5DE2517BD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152" y="1246858"/>
            <a:ext cx="2666443" cy="72400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2" name="Grafik 11" descr="Ein Bild, das Screenshot, Kreis, Schrift enthält.&#10;&#10;Automatisch generierte Beschreibung">
            <a:extLst>
              <a:ext uri="{FF2B5EF4-FFF2-40B4-BE49-F238E27FC236}">
                <a16:creationId xmlns:a16="http://schemas.microsoft.com/office/drawing/2014/main" id="{377B44F6-7BDC-502D-991A-C2049B4DBA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700" y="1246858"/>
            <a:ext cx="1271416" cy="72400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BF9B659-6C31-1B22-BF39-A01C574C1C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89" y="4305277"/>
            <a:ext cx="2772162" cy="342948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6" name="Grafik 1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98DDC570-DB7B-3176-1C97-B6783D0F90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595" y="2923309"/>
            <a:ext cx="2524143" cy="116998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4" name="Grafik 3" descr="Ein Bild, das Text, Schrift, Reihe, Screenshot enthält.&#10;&#10;Automatisch generierte Beschreibung">
            <a:extLst>
              <a:ext uri="{FF2B5EF4-FFF2-40B4-BE49-F238E27FC236}">
                <a16:creationId xmlns:a16="http://schemas.microsoft.com/office/drawing/2014/main" id="{5E06CBDA-10DF-93E3-92E9-C3E35B03F9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89" y="1246858"/>
            <a:ext cx="3458058" cy="72400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95737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Verschlüsseltes Abspeichern</a:t>
            </a:r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86C76F7-97DD-F854-964B-33D2E480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81" y="1162469"/>
            <a:ext cx="7098903" cy="3061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867CABF-3C10-83D6-819F-8C6E140EF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49" y="1608666"/>
            <a:ext cx="7102181" cy="33187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FDD779A-4294-615E-C4D0-886064A09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56" b="4023"/>
          <a:stretch/>
        </p:blipFill>
        <p:spPr>
          <a:xfrm>
            <a:off x="3869527" y="1126504"/>
            <a:ext cx="4723744" cy="370653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2BDEAD0-E416-8302-BAE0-03D5D99AED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29" t="7932" r="1421" b="84896"/>
          <a:stretch/>
        </p:blipFill>
        <p:spPr>
          <a:xfrm>
            <a:off x="2764632" y="1889882"/>
            <a:ext cx="5843588" cy="268842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258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38998"/>
            <a:ext cx="7696500" cy="572700"/>
          </a:xfrm>
        </p:spPr>
        <p:txBody>
          <a:bodyPr/>
          <a:lstStyle/>
          <a:p>
            <a:r>
              <a:rPr lang="de-DE" dirty="0"/>
              <a:t>argon2</a:t>
            </a:r>
          </a:p>
        </p:txBody>
      </p:sp>
      <p:pic>
        <p:nvPicPr>
          <p:cNvPr id="5" name="Grafik 4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8755675A-1B78-530F-AF03-8124022DD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86" y="1101821"/>
            <a:ext cx="3439005" cy="695422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9" name="Grafik 8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F2D9258E-E646-7EB9-F211-D8E8E129C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6" y="1999248"/>
            <a:ext cx="1495634" cy="1962424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CD26CC2-5FDD-57C8-AA7B-B904B2FF0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536" y="1101821"/>
            <a:ext cx="2548004" cy="695422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7" name="Grafik 16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395A0209-B165-6890-EC63-34DCC4E2B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385" y="1101821"/>
            <a:ext cx="1602255" cy="695423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9" name="Grafik 18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36B2F9FA-814A-1C01-1CAB-6F409BFB4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4188" y="1999248"/>
            <a:ext cx="3963445" cy="257175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1" name="Grafik 20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9E01439-A8F7-ED71-7966-29B8AA95B2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1501" y="1999248"/>
            <a:ext cx="2440741" cy="103837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CA42C90-0267-61AF-8385-F9447EAA0B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1501" y="3239623"/>
            <a:ext cx="2440741" cy="295316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46609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146581" y="1607256"/>
            <a:ext cx="4708051" cy="1818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Stimmen Benutzername und Passwort?</a:t>
            </a:r>
            <a:endParaRPr lang="en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Fehlermeldung uneindeutig</a:t>
            </a:r>
            <a:endParaRPr lang="en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JSON Web Token</a:t>
            </a:r>
            <a:endParaRPr lang="en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SQL-Injection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44" y="-15652"/>
            <a:ext cx="4096573" cy="578128"/>
          </a:xfrm>
        </p:spPr>
        <p:txBody>
          <a:bodyPr/>
          <a:lstStyle/>
          <a:p>
            <a:r>
              <a:rPr lang="de-DE" sz="2400" dirty="0"/>
              <a:t>Benutzer Login</a:t>
            </a:r>
          </a:p>
        </p:txBody>
      </p:sp>
      <p:pic>
        <p:nvPicPr>
          <p:cNvPr id="4" name="Grafik 3" descr="Ein Bild, das Screenshot, Text, Display, Rechteck enthält.&#10;&#10;Automatisch generierte Beschreibung">
            <a:extLst>
              <a:ext uri="{FF2B5EF4-FFF2-40B4-BE49-F238E27FC236}">
                <a16:creationId xmlns:a16="http://schemas.microsoft.com/office/drawing/2014/main" id="{5BC7A83F-38CC-B331-BC5C-82386100C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75" r="20677"/>
          <a:stretch/>
        </p:blipFill>
        <p:spPr>
          <a:xfrm>
            <a:off x="4536150" y="807920"/>
            <a:ext cx="3527487" cy="352748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5259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Passwort Überprüfung</a:t>
            </a:r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DD647E-BEF8-5A01-9596-4AC292AC1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13" y="2841214"/>
            <a:ext cx="8033483" cy="280891"/>
          </a:xfrm>
          <a:prstGeom prst="rect">
            <a:avLst/>
          </a:prstGeom>
        </p:spPr>
      </p:pic>
      <p:sp>
        <p:nvSpPr>
          <p:cNvPr id="11" name="Google Shape;2330;p44">
            <a:extLst>
              <a:ext uri="{FF2B5EF4-FFF2-40B4-BE49-F238E27FC236}">
                <a16:creationId xmlns:a16="http://schemas.microsoft.com/office/drawing/2014/main" id="{C4721875-366F-C6F9-0C29-D912C345BE34}"/>
              </a:ext>
            </a:extLst>
          </p:cNvPr>
          <p:cNvSpPr txBox="1">
            <a:spLocks/>
          </p:cNvSpPr>
          <p:nvPr/>
        </p:nvSpPr>
        <p:spPr>
          <a:xfrm>
            <a:off x="1031550" y="3317982"/>
            <a:ext cx="4019086" cy="108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 err="1"/>
              <a:t>hashedPassword</a:t>
            </a:r>
            <a:r>
              <a:rPr lang="de-DE" sz="2000" dirty="0"/>
              <a:t> = Aus Datenbank</a:t>
            </a:r>
          </a:p>
          <a:p>
            <a:endParaRPr lang="de-DE" sz="2000" dirty="0"/>
          </a:p>
          <a:p>
            <a:r>
              <a:rPr lang="de-DE" sz="2000" dirty="0" err="1"/>
              <a:t>password</a:t>
            </a:r>
            <a:r>
              <a:rPr lang="de-DE" sz="2000" dirty="0"/>
              <a:t> = aus HTML-Form (Frontend)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1533CC7-CE43-F984-F7F5-65BF1F80F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61"/>
          <a:stretch/>
        </p:blipFill>
        <p:spPr>
          <a:xfrm>
            <a:off x="3286130" y="2829308"/>
            <a:ext cx="5642604" cy="28089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6" name="Grafik 5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DC64E708-D27F-D276-177B-FA071E4E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13" y="1198553"/>
            <a:ext cx="5475976" cy="750134"/>
          </a:xfrm>
          <a:prstGeom prst="rect">
            <a:avLst/>
          </a:prstGeom>
        </p:spPr>
      </p:pic>
      <p:pic>
        <p:nvPicPr>
          <p:cNvPr id="7" name="Grafik 6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11E409D3-1DE3-1528-739D-AFCB4F56D7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14" r="5330" b="66772"/>
          <a:stretch/>
        </p:blipFill>
        <p:spPr>
          <a:xfrm>
            <a:off x="2149793" y="1124198"/>
            <a:ext cx="4508398" cy="28089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15EEAE-005C-BD3C-A3B4-0347807F471B}"/>
              </a:ext>
            </a:extLst>
          </p:cNvPr>
          <p:cNvCxnSpPr>
            <a:cxnSpLocks/>
          </p:cNvCxnSpPr>
          <p:nvPr/>
        </p:nvCxnSpPr>
        <p:spPr>
          <a:xfrm>
            <a:off x="742850" y="2414588"/>
            <a:ext cx="80287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273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Wer sind wir?</a:t>
            </a:r>
            <a:endParaRPr dirty="0"/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1980375" y="1074788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51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Marcel Kaiser</a:t>
            </a:r>
            <a:endParaRPr dirty="0"/>
          </a:p>
        </p:txBody>
      </p:sp>
      <p:sp>
        <p:nvSpPr>
          <p:cNvPr id="2932" name="Google Shape;2932;p51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Jonathan Rech</a:t>
            </a:r>
            <a:endParaRPr dirty="0"/>
          </a:p>
        </p:txBody>
      </p:sp>
      <p:sp>
        <p:nvSpPr>
          <p:cNvPr id="2933" name="Google Shape;2933;p51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Benjamin Wirth</a:t>
            </a:r>
            <a:endParaRPr dirty="0"/>
          </a:p>
        </p:txBody>
      </p:sp>
      <p:sp>
        <p:nvSpPr>
          <p:cNvPr id="2935" name="Google Shape;2935;p51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Informatik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4. Semester</a:t>
            </a: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6" name="Google Shape;2936;p51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Informatik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Semester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937" name="Google Shape;2937;p51"/>
          <p:cNvGrpSpPr/>
          <p:nvPr/>
        </p:nvGrpSpPr>
        <p:grpSpPr>
          <a:xfrm>
            <a:off x="2021644" y="1725712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5" name="Google Shape;2945;p51"/>
          <p:cNvGrpSpPr/>
          <p:nvPr/>
        </p:nvGrpSpPr>
        <p:grpSpPr>
          <a:xfrm>
            <a:off x="6949194" y="1725699"/>
            <a:ext cx="175013" cy="27000"/>
            <a:chOff x="5662375" y="212375"/>
            <a:chExt cx="175013" cy="27000"/>
          </a:xfrm>
        </p:grpSpPr>
        <p:sp>
          <p:nvSpPr>
            <p:cNvPr id="2946" name="Google Shape;2946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935;p51">
            <a:extLst>
              <a:ext uri="{FF2B5EF4-FFF2-40B4-BE49-F238E27FC236}">
                <a16:creationId xmlns:a16="http://schemas.microsoft.com/office/drawing/2014/main" id="{0E065169-9F7C-1869-CD5F-AF5B25A0351D}"/>
              </a:ext>
            </a:extLst>
          </p:cNvPr>
          <p:cNvSpPr txBox="1">
            <a:spLocks/>
          </p:cNvSpPr>
          <p:nvPr/>
        </p:nvSpPr>
        <p:spPr>
          <a:xfrm>
            <a:off x="6291389" y="2149018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dirty="0"/>
              <a:t>Informatik</a:t>
            </a:r>
          </a:p>
          <a:p>
            <a:r>
              <a:rPr lang="de-DE" dirty="0"/>
              <a:t>4. Semester</a:t>
            </a:r>
          </a:p>
        </p:txBody>
      </p:sp>
    </p:spTree>
    <p:extLst>
      <p:ext uri="{BB962C8B-B14F-4D97-AF65-F5344CB8AC3E}">
        <p14:creationId xmlns:p14="http://schemas.microsoft.com/office/powerpoint/2010/main" val="331750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Uneindeutige Fehlermeldung</a:t>
            </a:r>
            <a:endParaRPr lang="de-DE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12E841-65CF-28A9-4858-BF962723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44" y="1235850"/>
            <a:ext cx="8027987" cy="314344"/>
          </a:xfrm>
          <a:prstGeom prst="rect">
            <a:avLst/>
          </a:prstGeom>
        </p:spPr>
      </p:pic>
      <p:pic>
        <p:nvPicPr>
          <p:cNvPr id="12" name="Grafik 11" descr="Ein Bild, das Text, Screenshot, Schrift, Display enthält.&#10;&#10;Automatisch generierte Beschreibung">
            <a:extLst>
              <a:ext uri="{FF2B5EF4-FFF2-40B4-BE49-F238E27FC236}">
                <a16:creationId xmlns:a16="http://schemas.microsoft.com/office/drawing/2014/main" id="{2CCFA4E6-61EA-197D-8702-679A8DDBE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071" y="1606148"/>
            <a:ext cx="4643855" cy="3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98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JSON Web Token</a:t>
            </a:r>
            <a:endParaRPr lang="de-DE" sz="2400" dirty="0"/>
          </a:p>
        </p:txBody>
      </p:sp>
      <p:sp>
        <p:nvSpPr>
          <p:cNvPr id="9" name="Google Shape;2330;p44">
            <a:extLst>
              <a:ext uri="{FF2B5EF4-FFF2-40B4-BE49-F238E27FC236}">
                <a16:creationId xmlns:a16="http://schemas.microsoft.com/office/drawing/2014/main" id="{B7041B41-C5F4-9105-A831-205A6EFE5189}"/>
              </a:ext>
            </a:extLst>
          </p:cNvPr>
          <p:cNvSpPr txBox="1">
            <a:spLocks/>
          </p:cNvSpPr>
          <p:nvPr/>
        </p:nvSpPr>
        <p:spPr>
          <a:xfrm>
            <a:off x="813532" y="2091430"/>
            <a:ext cx="3996003" cy="181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 err="1"/>
              <a:t>jwtSecret</a:t>
            </a:r>
            <a:r>
              <a:rPr lang="de-DE" sz="2000" dirty="0"/>
              <a:t> = </a:t>
            </a:r>
            <a:r>
              <a:rPr lang="de-DE" sz="2000" dirty="0" err="1"/>
              <a:t>Enviroment</a:t>
            </a:r>
            <a:r>
              <a:rPr lang="de-DE" sz="2000" dirty="0"/>
              <a:t>-Variable</a:t>
            </a:r>
          </a:p>
          <a:p>
            <a:endParaRPr lang="de-DE" sz="2000" dirty="0"/>
          </a:p>
          <a:p>
            <a:r>
              <a:rPr lang="de-DE" sz="2000" dirty="0"/>
              <a:t>JWT läuft nach einer Stunde ab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96B113-27E4-D94D-1F67-B72585EFA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70"/>
          <a:stretch/>
        </p:blipFill>
        <p:spPr>
          <a:xfrm>
            <a:off x="585189" y="1123691"/>
            <a:ext cx="8023030" cy="27960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9FC592C-3DD4-1340-73CE-87BBA3537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14" t="-1375"/>
          <a:stretch/>
        </p:blipFill>
        <p:spPr>
          <a:xfrm>
            <a:off x="5738859" y="1403294"/>
            <a:ext cx="2869360" cy="279603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27CAE1B-734B-1C9D-15E4-BC34C975B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70" r="26670"/>
          <a:stretch/>
        </p:blipFill>
        <p:spPr>
          <a:xfrm>
            <a:off x="1697831" y="1123691"/>
            <a:ext cx="6910388" cy="279603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77956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38998"/>
            <a:ext cx="7696500" cy="572700"/>
          </a:xfrm>
        </p:spPr>
        <p:txBody>
          <a:bodyPr/>
          <a:lstStyle/>
          <a:p>
            <a:r>
              <a:rPr lang="de-DE" dirty="0" err="1"/>
              <a:t>jsonwebtoken</a:t>
            </a:r>
            <a:endParaRPr lang="de-DE" dirty="0"/>
          </a:p>
        </p:txBody>
      </p:sp>
      <p:pic>
        <p:nvPicPr>
          <p:cNvPr id="5" name="Grafik 4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84C3603B-AEB4-6395-8D91-EB5112DF0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6" y="1135587"/>
            <a:ext cx="3458058" cy="75258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30FB960-D3E6-314C-8837-8F37B5FB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811" y="1135587"/>
            <a:ext cx="2842516" cy="75258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3" name="Grafik 12" descr="Ein Bild, das Screenshot, Menschliches Gesicht enthält.&#10;&#10;Automatisch generierte Beschreibung">
            <a:extLst>
              <a:ext uri="{FF2B5EF4-FFF2-40B4-BE49-F238E27FC236}">
                <a16:creationId xmlns:a16="http://schemas.microsoft.com/office/drawing/2014/main" id="{5C4FEEEA-97A3-7917-9E83-AFA33DB06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454" y="1135587"/>
            <a:ext cx="1328629" cy="75258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7" name="Grafik 16" descr="Ein Bild, das Text, Schrift, Screenshot, Design enthält.&#10;&#10;Automatisch generierte Beschreibung">
            <a:extLst>
              <a:ext uri="{FF2B5EF4-FFF2-40B4-BE49-F238E27FC236}">
                <a16:creationId xmlns:a16="http://schemas.microsoft.com/office/drawing/2014/main" id="{A154104D-262A-3A2C-8E2A-BCF803FC9E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26" y="2106552"/>
            <a:ext cx="1314633" cy="2200582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9" name="Grafik 18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08292EFE-7FDB-5626-FDC0-BA89CA4178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2517" y="2115750"/>
            <a:ext cx="2361376" cy="240030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1" name="Grafik 20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B6D68408-F4A1-1247-9CD9-CBE91CA92E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8151" y="2115750"/>
            <a:ext cx="3793811" cy="1511526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03B07A2-B060-1309-8B55-09F04F926C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8151" y="3855491"/>
            <a:ext cx="2543530" cy="304843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44035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804672" y="1984247"/>
            <a:ext cx="3291900" cy="1818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Benutzerüberprüfung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Spam-</a:t>
            </a:r>
            <a:r>
              <a:rPr lang="de-DE" dirty="0" err="1"/>
              <a:t>Protection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SQL-</a:t>
            </a:r>
            <a:r>
              <a:rPr lang="de-DE" dirty="0" err="1"/>
              <a:t>Injection</a:t>
            </a: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44" y="-15652"/>
            <a:ext cx="4096573" cy="578128"/>
          </a:xfrm>
        </p:spPr>
        <p:txBody>
          <a:bodyPr/>
          <a:lstStyle/>
          <a:p>
            <a:r>
              <a:rPr lang="de-DE" sz="2400" dirty="0"/>
              <a:t>Notiz anlegen</a:t>
            </a:r>
          </a:p>
        </p:txBody>
      </p:sp>
      <p:pic>
        <p:nvPicPr>
          <p:cNvPr id="3" name="Grafik 2" descr="Ein Bild, das Text, Screenshot, Computer, Display enthält.&#10;&#10;Automatisch generierte Beschreibung">
            <a:extLst>
              <a:ext uri="{FF2B5EF4-FFF2-40B4-BE49-F238E27FC236}">
                <a16:creationId xmlns:a16="http://schemas.microsoft.com/office/drawing/2014/main" id="{771DDD9E-A494-6090-C697-40D0657C48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68" t="10283" r="23417" b="413"/>
          <a:stretch/>
        </p:blipFill>
        <p:spPr>
          <a:xfrm>
            <a:off x="4536149" y="807920"/>
            <a:ext cx="3527487" cy="352748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45220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Benutzerüberprüfung</a:t>
            </a:r>
            <a:endParaRPr lang="de-DE" sz="24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89FE841-A166-5357-013D-14EB96DBF5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005"/>
          <a:stretch/>
        </p:blipFill>
        <p:spPr>
          <a:xfrm>
            <a:off x="813532" y="1187078"/>
            <a:ext cx="7666099" cy="32064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D9D4B7-0D99-4D2F-DEE9-8C420A908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8" r="42840" b="14005"/>
          <a:stretch/>
        </p:blipFill>
        <p:spPr>
          <a:xfrm>
            <a:off x="2986087" y="1477586"/>
            <a:ext cx="2200275" cy="32854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44B6CB1-839E-4C6E-78E1-25A8502F8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"/>
          <a:stretch/>
        </p:blipFill>
        <p:spPr bwMode="auto">
          <a:xfrm>
            <a:off x="743206" y="2264987"/>
            <a:ext cx="8277778" cy="183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AD99134-499E-A38F-050D-17EE173E4D68}"/>
              </a:ext>
            </a:extLst>
          </p:cNvPr>
          <p:cNvCxnSpPr>
            <a:cxnSpLocks/>
          </p:cNvCxnSpPr>
          <p:nvPr/>
        </p:nvCxnSpPr>
        <p:spPr>
          <a:xfrm flipV="1">
            <a:off x="2636044" y="1806126"/>
            <a:ext cx="350043" cy="45886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782DA45D-914A-C4A5-CA90-BC2712E47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8" r="58147" b="89032"/>
          <a:stretch/>
        </p:blipFill>
        <p:spPr bwMode="auto">
          <a:xfrm>
            <a:off x="1764506" y="2264987"/>
            <a:ext cx="2443163" cy="204804"/>
          </a:xfrm>
          <a:prstGeom prst="rect">
            <a:avLst/>
          </a:prstGeom>
          <a:noFill/>
          <a:ln w="317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304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Notiz anlegen</a:t>
            </a:r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4382AB-4C8C-6674-80C8-975BBF0B7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78417"/>
            <a:ext cx="7973291" cy="6248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C6CE9DF-D63E-76AB-2E5B-7F57FA48D1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51" b="73389"/>
          <a:stretch/>
        </p:blipFill>
        <p:spPr>
          <a:xfrm>
            <a:off x="6583090" y="1209144"/>
            <a:ext cx="2505491" cy="252955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4344F2-DC99-0776-9E8C-1446C6E49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5" t="70900" r="64379" b="854"/>
          <a:stretch/>
        </p:blipFill>
        <p:spPr>
          <a:xfrm>
            <a:off x="2687782" y="1772937"/>
            <a:ext cx="930961" cy="26064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sp>
        <p:nvSpPr>
          <p:cNvPr id="2" name="Google Shape;2330;p44">
            <a:extLst>
              <a:ext uri="{FF2B5EF4-FFF2-40B4-BE49-F238E27FC236}">
                <a16:creationId xmlns:a16="http://schemas.microsoft.com/office/drawing/2014/main" id="{D3AE49F6-86EA-45AD-A487-B5936A3D6D72}"/>
              </a:ext>
            </a:extLst>
          </p:cNvPr>
          <p:cNvSpPr txBox="1">
            <a:spLocks/>
          </p:cNvSpPr>
          <p:nvPr/>
        </p:nvSpPr>
        <p:spPr>
          <a:xfrm>
            <a:off x="813532" y="2186224"/>
            <a:ext cx="5942074" cy="27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uuidv4 ist garantiert </a:t>
            </a:r>
            <a:r>
              <a:rPr lang="de-DE" sz="2000" u="sng" dirty="0" err="1"/>
              <a:t>random</a:t>
            </a:r>
            <a:endParaRPr lang="de-DE" sz="2000" u="sng" dirty="0"/>
          </a:p>
          <a:p>
            <a:endParaRPr lang="de-DE" sz="2000" dirty="0"/>
          </a:p>
          <a:p>
            <a:r>
              <a:rPr lang="de-DE" sz="2000" dirty="0"/>
              <a:t>State-</a:t>
            </a:r>
            <a:r>
              <a:rPr lang="de-DE" sz="2000" dirty="0" err="1"/>
              <a:t>Of</a:t>
            </a:r>
            <a:r>
              <a:rPr lang="de-DE" sz="2000" dirty="0"/>
              <a:t>-The-Art</a:t>
            </a:r>
          </a:p>
          <a:p>
            <a:endParaRPr lang="de-DE" sz="2000" dirty="0"/>
          </a:p>
          <a:p>
            <a:r>
              <a:rPr lang="de-DE" sz="2000" dirty="0"/>
              <a:t>Einmalig für: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Gerät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Uhrzeit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128-Bit zufällige Zahl</a:t>
            </a:r>
          </a:p>
        </p:txBody>
      </p:sp>
    </p:spTree>
    <p:extLst>
      <p:ext uri="{BB962C8B-B14F-4D97-AF65-F5344CB8AC3E}">
        <p14:creationId xmlns:p14="http://schemas.microsoft.com/office/powerpoint/2010/main" val="408974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38998"/>
            <a:ext cx="7696500" cy="572700"/>
          </a:xfrm>
        </p:spPr>
        <p:txBody>
          <a:bodyPr/>
          <a:lstStyle/>
          <a:p>
            <a:r>
              <a:rPr lang="de-DE" dirty="0" err="1"/>
              <a:t>uuid</a:t>
            </a:r>
            <a:endParaRPr lang="de-DE" dirty="0"/>
          </a:p>
        </p:txBody>
      </p:sp>
      <p:pic>
        <p:nvPicPr>
          <p:cNvPr id="4" name="Grafik 3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F8D93B63-16CE-768D-1D9A-310676293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88" y="1113075"/>
            <a:ext cx="3448531" cy="714475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7" name="Grafik 6" descr="Ein Bild, das Text, Schrift, Screenshot, Design enthält.&#10;&#10;Automatisch generierte Beschreibung">
            <a:extLst>
              <a:ext uri="{FF2B5EF4-FFF2-40B4-BE49-F238E27FC236}">
                <a16:creationId xmlns:a16="http://schemas.microsoft.com/office/drawing/2014/main" id="{349B08A8-059B-2488-1233-66E525F76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" y="2046423"/>
            <a:ext cx="1343212" cy="2200582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39BB877-4EB5-80EA-427D-2EF479C68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284" y="1113075"/>
            <a:ext cx="2621663" cy="714475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20A39D5-18E8-53F3-C883-A23D516E3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312" y="1113075"/>
            <a:ext cx="1659425" cy="714475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5" name="Grafik 14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DFC0B2BA-DA1C-5653-1671-7DBE41FA01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207" y="2046423"/>
            <a:ext cx="2627507" cy="2393373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8" name="Grafik 17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2D2DD3AB-48E6-0BAE-D11F-68994C75A3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046423"/>
            <a:ext cx="3273393" cy="1324188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90CE4F3-213A-7DE5-7546-2F13981DE3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3589484"/>
            <a:ext cx="2562583" cy="276264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31431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44"/>
          <p:cNvSpPr/>
          <p:nvPr/>
        </p:nvSpPr>
        <p:spPr>
          <a:xfrm>
            <a:off x="4536150" y="808093"/>
            <a:ext cx="3527487" cy="3527487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44" y="-15652"/>
            <a:ext cx="4096573" cy="578128"/>
          </a:xfrm>
        </p:spPr>
        <p:txBody>
          <a:bodyPr/>
          <a:lstStyle/>
          <a:p>
            <a:r>
              <a:rPr lang="de-DE" sz="2400" dirty="0"/>
              <a:t>Notiz editieren</a:t>
            </a:r>
          </a:p>
        </p:txBody>
      </p:sp>
      <p:pic>
        <p:nvPicPr>
          <p:cNvPr id="4" name="Grafik 3" descr="Ein Bild, das Text, Screenshot, Computer, Software enthält.&#10;&#10;Automatisch generierte Beschreibung">
            <a:extLst>
              <a:ext uri="{FF2B5EF4-FFF2-40B4-BE49-F238E27FC236}">
                <a16:creationId xmlns:a16="http://schemas.microsoft.com/office/drawing/2014/main" id="{7803CC5E-FD0E-E9CA-60BD-D743C5B5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54" y="807920"/>
            <a:ext cx="6811817" cy="3831647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184729" y="2376954"/>
            <a:ext cx="2201284" cy="1452096"/>
          </a:xfrm>
          <a:prstGeom prst="rect">
            <a:avLst/>
          </a:prstGeom>
          <a:solidFill>
            <a:schemeClr val="lt1"/>
          </a:solidFill>
          <a:ln w="63500"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Benutzerüberprüfung</a:t>
            </a:r>
            <a:endParaRPr lang="en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Spam-</a:t>
            </a:r>
            <a:r>
              <a:rPr lang="de-DE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Protection</a:t>
            </a: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SQL-</a:t>
            </a:r>
            <a:r>
              <a:rPr lang="de-DE" dirty="0" err="1"/>
              <a:t>Injection</a:t>
            </a: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341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Benutzerüberprüfung</a:t>
            </a:r>
            <a:endParaRPr lang="de-DE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D4F90D-9457-843A-6F91-E5E32739C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07" y="1123535"/>
            <a:ext cx="74676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D9D4B7-0D99-4D2F-DEE9-8C420A9088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48" r="42840" b="14005"/>
          <a:stretch/>
        </p:blipFill>
        <p:spPr>
          <a:xfrm>
            <a:off x="3103507" y="1390235"/>
            <a:ext cx="2216819" cy="33101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E70CA1C-ED58-5DEC-5D47-CBCD7BD4F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55" r="51127"/>
          <a:stretch/>
        </p:blipFill>
        <p:spPr bwMode="auto">
          <a:xfrm>
            <a:off x="636407" y="2214260"/>
            <a:ext cx="7684412" cy="97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064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Notiz editieren</a:t>
            </a:r>
            <a:endParaRPr lang="de-DE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1A9214-973E-981F-0DFF-564E8034D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9" t="854" r="1406" b="78031"/>
          <a:stretch/>
        </p:blipFill>
        <p:spPr bwMode="auto">
          <a:xfrm>
            <a:off x="584001" y="2207422"/>
            <a:ext cx="8417123" cy="24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A9EC8F5-8F51-0720-2691-F5ED3DB8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02" y="2762252"/>
            <a:ext cx="8417122" cy="30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2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Ablauf</a:t>
            </a:r>
            <a:endParaRPr dirty="0"/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Genereller Aufbau der Webapp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Aufbau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Funktionen</a:t>
            </a:r>
            <a:endParaRPr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Funktionen der Anwendung, </a:t>
            </a:r>
            <a:r>
              <a:rPr lang="de-DE" dirty="0" err="1"/>
              <a:t>Dependencies</a:t>
            </a:r>
            <a:r>
              <a:rPr lang="de-DE" dirty="0"/>
              <a:t>, Umsetzung und Sicherheit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Risiken</a:t>
            </a:r>
            <a:endParaRPr dirty="0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Mögliche</a:t>
            </a:r>
            <a:r>
              <a:rPr lang="en-US" dirty="0"/>
              <a:t> </a:t>
            </a:r>
            <a:r>
              <a:rPr lang="en-US" dirty="0" err="1"/>
              <a:t>Sicherheitsrisiken</a:t>
            </a:r>
            <a:r>
              <a:rPr lang="en-US" dirty="0"/>
              <a:t> und der Schutz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diesen</a:t>
            </a:r>
            <a:endParaRPr lang="en-US"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Ausblick</a:t>
            </a:r>
            <a:endParaRPr dirty="0"/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Was hätte noch, wenn mehr Zeit und Geld?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486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44"/>
          <p:cNvSpPr/>
          <p:nvPr/>
        </p:nvSpPr>
        <p:spPr>
          <a:xfrm>
            <a:off x="4536150" y="808093"/>
            <a:ext cx="3527487" cy="3527487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44" y="-15652"/>
            <a:ext cx="4096573" cy="578128"/>
          </a:xfrm>
        </p:spPr>
        <p:txBody>
          <a:bodyPr/>
          <a:lstStyle/>
          <a:p>
            <a:r>
              <a:rPr lang="de-DE" sz="2400" dirty="0"/>
              <a:t>Notiz löschen</a:t>
            </a:r>
          </a:p>
        </p:txBody>
      </p:sp>
      <p:pic>
        <p:nvPicPr>
          <p:cNvPr id="7" name="Grafik 6" descr="Ein Bild, das Text, Screenshot, Display, Software enthält.&#10;&#10;Automatisch generierte Beschreibung">
            <a:extLst>
              <a:ext uri="{FF2B5EF4-FFF2-40B4-BE49-F238E27FC236}">
                <a16:creationId xmlns:a16="http://schemas.microsoft.com/office/drawing/2014/main" id="{F533BC0E-F091-242D-922A-15C52DB06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54" y="807512"/>
            <a:ext cx="6811816" cy="3831647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184730" y="2778918"/>
            <a:ext cx="2212973" cy="1042988"/>
          </a:xfrm>
          <a:prstGeom prst="rect">
            <a:avLst/>
          </a:prstGeom>
          <a:solidFill>
            <a:schemeClr val="lt1"/>
          </a:solidFill>
          <a:ln w="63500"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Benutzerüberprüfung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SQL-Injection</a:t>
            </a:r>
          </a:p>
        </p:txBody>
      </p:sp>
    </p:spTree>
    <p:extLst>
      <p:ext uri="{BB962C8B-B14F-4D97-AF65-F5344CB8AC3E}">
        <p14:creationId xmlns:p14="http://schemas.microsoft.com/office/powerpoint/2010/main" val="22129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Benutzerüberprüfung + Notiz löschen</a:t>
            </a:r>
            <a:endParaRPr lang="de-DE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D1F73E-9734-8AAD-D7F3-820478C78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07" y="1142584"/>
            <a:ext cx="7921806" cy="30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D9D4B7-0D99-4D2F-DEE9-8C420A9088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48" r="42840" b="14005"/>
          <a:stretch/>
        </p:blipFill>
        <p:spPr>
          <a:xfrm>
            <a:off x="3717870" y="1415088"/>
            <a:ext cx="2216819" cy="33101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8E7A356-2905-BBD8-ADA9-01BE2936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81" y="2409824"/>
            <a:ext cx="8298326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126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p61"/>
          <p:cNvSpPr/>
          <p:nvPr/>
        </p:nvSpPr>
        <p:spPr>
          <a:xfrm>
            <a:off x="4665800" y="706214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61"/>
          <p:cNvSpPr/>
          <p:nvPr/>
        </p:nvSpPr>
        <p:spPr>
          <a:xfrm>
            <a:off x="4850900" y="899864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61"/>
          <p:cNvSpPr/>
          <p:nvPr/>
        </p:nvSpPr>
        <p:spPr>
          <a:xfrm>
            <a:off x="1802225" y="706214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61"/>
          <p:cNvSpPr/>
          <p:nvPr/>
        </p:nvSpPr>
        <p:spPr>
          <a:xfrm>
            <a:off x="1987325" y="899864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itel 4">
            <a:extLst>
              <a:ext uri="{FF2B5EF4-FFF2-40B4-BE49-F238E27FC236}">
                <a16:creationId xmlns:a16="http://schemas.microsoft.com/office/drawing/2014/main" id="{5BE7060B-C1B0-B3DC-C9E2-8AE6C414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116" y="23946"/>
            <a:ext cx="4575767" cy="578128"/>
          </a:xfrm>
        </p:spPr>
        <p:txBody>
          <a:bodyPr/>
          <a:lstStyle/>
          <a:p>
            <a:r>
              <a:rPr lang="de-DE" sz="2400" dirty="0" err="1">
                <a:solidFill>
                  <a:srgbClr val="00B050"/>
                </a:solidFill>
              </a:rPr>
              <a:t>Youtube</a:t>
            </a:r>
            <a:r>
              <a:rPr lang="de-DE" sz="2400" dirty="0">
                <a:solidFill>
                  <a:srgbClr val="00B050"/>
                </a:solidFill>
              </a:rPr>
              <a:t>-Video an Notiz anhängen</a:t>
            </a:r>
          </a:p>
        </p:txBody>
      </p:sp>
      <p:pic>
        <p:nvPicPr>
          <p:cNvPr id="20" name="Grafik 19" descr="Ein Bild, das Text, Screenshot, Display, Computer enthält.&#10;&#10;Automatisch generierte Beschreibung">
            <a:extLst>
              <a:ext uri="{FF2B5EF4-FFF2-40B4-BE49-F238E27FC236}">
                <a16:creationId xmlns:a16="http://schemas.microsoft.com/office/drawing/2014/main" id="{CF79D031-D9C3-6414-6188-9CA7A7E0D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06" t="3067" r="29850" b="3067"/>
          <a:stretch/>
        </p:blipFill>
        <p:spPr>
          <a:xfrm>
            <a:off x="1987300" y="899865"/>
            <a:ext cx="2305825" cy="2835000"/>
          </a:xfrm>
          <a:prstGeom prst="roundRect">
            <a:avLst/>
          </a:prstGeom>
        </p:spPr>
      </p:pic>
      <p:pic>
        <p:nvPicPr>
          <p:cNvPr id="22" name="Grafik 21" descr="Ein Bild, das Text, Screenshot, Computer, Display enthält.&#10;&#10;Automatisch generierte Beschreibung">
            <a:extLst>
              <a:ext uri="{FF2B5EF4-FFF2-40B4-BE49-F238E27FC236}">
                <a16:creationId xmlns:a16="http://schemas.microsoft.com/office/drawing/2014/main" id="{32D235DB-DD66-C3B8-BC60-C0FDA0A3E9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74" t="4944" r="29875" b="7075"/>
          <a:stretch/>
        </p:blipFill>
        <p:spPr>
          <a:xfrm>
            <a:off x="4850875" y="899864"/>
            <a:ext cx="2305800" cy="2835000"/>
          </a:xfrm>
          <a:prstGeom prst="roundRect">
            <a:avLst/>
          </a:prstGeom>
        </p:spPr>
      </p:pic>
      <p:sp>
        <p:nvSpPr>
          <p:cNvPr id="2" name="Google Shape;2330;p44">
            <a:extLst>
              <a:ext uri="{FF2B5EF4-FFF2-40B4-BE49-F238E27FC236}">
                <a16:creationId xmlns:a16="http://schemas.microsoft.com/office/drawing/2014/main" id="{7AE96185-4E01-F336-4EDF-997C30AE0812}"/>
              </a:ext>
            </a:extLst>
          </p:cNvPr>
          <p:cNvSpPr txBox="1">
            <a:spLocks/>
          </p:cNvSpPr>
          <p:nvPr/>
        </p:nvSpPr>
        <p:spPr>
          <a:xfrm>
            <a:off x="3479857" y="3946380"/>
            <a:ext cx="2184285" cy="884282"/>
          </a:xfrm>
          <a:prstGeom prst="rect">
            <a:avLst/>
          </a:prstGeom>
          <a:solidFill>
            <a:schemeClr val="lt1"/>
          </a:solidFill>
          <a:ln w="635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" dirty="0"/>
              <a:t>Schadcode abfangen</a:t>
            </a:r>
          </a:p>
          <a:p>
            <a:endParaRPr lang="en" dirty="0"/>
          </a:p>
          <a:p>
            <a:r>
              <a:rPr lang="en" dirty="0"/>
              <a:t>URL-Überprüfung</a:t>
            </a:r>
          </a:p>
        </p:txBody>
      </p:sp>
    </p:spTree>
    <p:extLst>
      <p:ext uri="{BB962C8B-B14F-4D97-AF65-F5344CB8AC3E}">
        <p14:creationId xmlns:p14="http://schemas.microsoft.com/office/powerpoint/2010/main" val="2383941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 err="1">
                <a:solidFill>
                  <a:schemeClr val="accent1"/>
                </a:solidFill>
              </a:rPr>
              <a:t>Regex</a:t>
            </a:r>
            <a:endParaRPr lang="de-DE"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8B6C971-D2B4-F217-B6FC-AB24D223B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6999"/>
          <a:stretch/>
        </p:blipFill>
        <p:spPr bwMode="auto">
          <a:xfrm>
            <a:off x="584930" y="1188244"/>
            <a:ext cx="8030433" cy="23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330;p44">
            <a:extLst>
              <a:ext uri="{FF2B5EF4-FFF2-40B4-BE49-F238E27FC236}">
                <a16:creationId xmlns:a16="http://schemas.microsoft.com/office/drawing/2014/main" id="{8A0C043C-25E5-FBC3-6335-D0CBB0EBC93D}"/>
              </a:ext>
            </a:extLst>
          </p:cNvPr>
          <p:cNvSpPr txBox="1">
            <a:spLocks/>
          </p:cNvSpPr>
          <p:nvPr/>
        </p:nvSpPr>
        <p:spPr>
          <a:xfrm>
            <a:off x="744476" y="1562270"/>
            <a:ext cx="7020780" cy="27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https://m.youtube.com/watch?v=</a:t>
            </a:r>
            <a:r>
              <a:rPr lang="de-DE" sz="2000" b="1" dirty="0"/>
              <a:t>lalOy8Mbfdc</a:t>
            </a:r>
          </a:p>
          <a:p>
            <a:r>
              <a:rPr lang="de-DE" sz="2000" dirty="0"/>
              <a:t>https://youtu.be/</a:t>
            </a:r>
            <a:r>
              <a:rPr lang="de-DE" sz="2000" b="1" dirty="0"/>
              <a:t>oTJRivZTMLs</a:t>
            </a:r>
            <a:r>
              <a:rPr lang="de-DE" sz="2000" dirty="0"/>
              <a:t>&amp;feature=channel</a:t>
            </a:r>
          </a:p>
          <a:p>
            <a:r>
              <a:rPr lang="de-DE" sz="2000" dirty="0"/>
              <a:t>http://m.youtube.com/v/</a:t>
            </a:r>
            <a:r>
              <a:rPr lang="de-DE" sz="2000" b="1" dirty="0"/>
              <a:t>0zM3nApSvMg</a:t>
            </a:r>
            <a:r>
              <a:rPr lang="de-DE" sz="2000" dirty="0"/>
              <a:t>?fs=1&amp;hl=en_US&amp;rel=0</a:t>
            </a:r>
          </a:p>
          <a:p>
            <a:r>
              <a:rPr lang="de-DE" sz="2000" dirty="0"/>
              <a:t>http://youtu.be/-</a:t>
            </a:r>
            <a:r>
              <a:rPr lang="de-DE" sz="2000" b="1" dirty="0"/>
              <a:t>wtIMTCHWuI</a:t>
            </a:r>
          </a:p>
        </p:txBody>
      </p:sp>
    </p:spTree>
    <p:extLst>
      <p:ext uri="{BB962C8B-B14F-4D97-AF65-F5344CB8AC3E}">
        <p14:creationId xmlns:p14="http://schemas.microsoft.com/office/powerpoint/2010/main" val="148605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Darstellung des </a:t>
            </a:r>
            <a:r>
              <a:rPr lang="de-DE" sz="2400" dirty="0" err="1">
                <a:solidFill>
                  <a:schemeClr val="accent1"/>
                </a:solidFill>
              </a:rPr>
              <a:t>iFrames</a:t>
            </a:r>
            <a:endParaRPr lang="de-DE" sz="24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6A4F5B-00F4-4CA1-C1C7-708F5A7A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1" y="1295400"/>
            <a:ext cx="8053388" cy="24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BD1E27-B049-EF40-E726-E978BBB6C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50"/>
          <a:stretch/>
        </p:blipFill>
        <p:spPr bwMode="auto">
          <a:xfrm>
            <a:off x="634937" y="1681162"/>
            <a:ext cx="1826377" cy="419100"/>
          </a:xfrm>
          <a:prstGeom prst="rect">
            <a:avLst/>
          </a:prstGeom>
          <a:noFill/>
          <a:ln w="317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330;p44">
            <a:extLst>
              <a:ext uri="{FF2B5EF4-FFF2-40B4-BE49-F238E27FC236}">
                <a16:creationId xmlns:a16="http://schemas.microsoft.com/office/drawing/2014/main" id="{AB457349-849B-2A68-4189-C422BB5DF318}"/>
              </a:ext>
            </a:extLst>
          </p:cNvPr>
          <p:cNvSpPr txBox="1">
            <a:spLocks/>
          </p:cNvSpPr>
          <p:nvPr/>
        </p:nvSpPr>
        <p:spPr>
          <a:xfrm>
            <a:off x="813531" y="2458115"/>
            <a:ext cx="6087332" cy="120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Eigene Funktion von Angular</a:t>
            </a:r>
          </a:p>
          <a:p>
            <a:endParaRPr lang="de-DE" sz="2000" b="1" dirty="0"/>
          </a:p>
          <a:p>
            <a:r>
              <a:rPr lang="de-DE" sz="2000" dirty="0"/>
              <a:t>Keine Darstellung, wenn fehlerhafte URLs oder Schadcode </a:t>
            </a:r>
          </a:p>
        </p:txBody>
      </p:sp>
    </p:spTree>
    <p:extLst>
      <p:ext uri="{BB962C8B-B14F-4D97-AF65-F5344CB8AC3E}">
        <p14:creationId xmlns:p14="http://schemas.microsoft.com/office/powerpoint/2010/main" val="117878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44"/>
          <p:cNvSpPr/>
          <p:nvPr/>
        </p:nvSpPr>
        <p:spPr>
          <a:xfrm>
            <a:off x="4536150" y="808093"/>
            <a:ext cx="3527487" cy="3527487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44" y="-15652"/>
            <a:ext cx="4096573" cy="578128"/>
          </a:xfrm>
        </p:spPr>
        <p:txBody>
          <a:bodyPr/>
          <a:lstStyle/>
          <a:p>
            <a:r>
              <a:rPr lang="de-DE" sz="2400" dirty="0"/>
              <a:t>Suchen von Notizen</a:t>
            </a:r>
          </a:p>
        </p:txBody>
      </p:sp>
      <p:pic>
        <p:nvPicPr>
          <p:cNvPr id="3" name="Grafik 2" descr="Ein Bild, das Text, Screenshot, Display, Multimedia-Software enthält.&#10;&#10;Automatisch generierte Beschreibung">
            <a:extLst>
              <a:ext uri="{FF2B5EF4-FFF2-40B4-BE49-F238E27FC236}">
                <a16:creationId xmlns:a16="http://schemas.microsoft.com/office/drawing/2014/main" id="{91C1B31C-D848-9C24-4986-1C9C2DE06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54" y="807920"/>
            <a:ext cx="6811816" cy="3831646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101602" y="1869749"/>
            <a:ext cx="1984373" cy="1730702"/>
          </a:xfrm>
          <a:prstGeom prst="rect">
            <a:avLst/>
          </a:prstGeom>
          <a:solidFill>
            <a:schemeClr val="lt1"/>
          </a:solidFill>
          <a:ln w="63500"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XSS-Protection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SQL-</a:t>
            </a:r>
            <a:r>
              <a:rPr lang="de-DE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Injection</a:t>
            </a: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Authentifizierung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874DED2-3597-0AFB-3294-C85415DBC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858" y="4258513"/>
            <a:ext cx="5611008" cy="381053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05948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XSS-</a:t>
            </a:r>
            <a:r>
              <a:rPr lang="de-DE" sz="2400" dirty="0" err="1">
                <a:solidFill>
                  <a:schemeClr val="accent1"/>
                </a:solidFill>
              </a:rPr>
              <a:t>Protection</a:t>
            </a:r>
            <a:endParaRPr lang="de-DE" sz="2400" dirty="0"/>
          </a:p>
        </p:txBody>
      </p:sp>
      <p:sp>
        <p:nvSpPr>
          <p:cNvPr id="4" name="Google Shape;2330;p44">
            <a:extLst>
              <a:ext uri="{FF2B5EF4-FFF2-40B4-BE49-F238E27FC236}">
                <a16:creationId xmlns:a16="http://schemas.microsoft.com/office/drawing/2014/main" id="{AB457349-849B-2A68-4189-C422BB5DF318}"/>
              </a:ext>
            </a:extLst>
          </p:cNvPr>
          <p:cNvSpPr txBox="1">
            <a:spLocks/>
          </p:cNvSpPr>
          <p:nvPr/>
        </p:nvSpPr>
        <p:spPr>
          <a:xfrm>
            <a:off x="763525" y="2158078"/>
            <a:ext cx="6087332" cy="120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Eigene Funktion von Angular</a:t>
            </a:r>
          </a:p>
          <a:p>
            <a:endParaRPr lang="de-DE" sz="2000" b="1" dirty="0"/>
          </a:p>
          <a:p>
            <a:r>
              <a:rPr lang="de-DE" sz="2000" dirty="0"/>
              <a:t>Angular übernimmt </a:t>
            </a:r>
            <a:r>
              <a:rPr lang="de-DE" sz="2000" dirty="0" err="1"/>
              <a:t>Sanitization</a:t>
            </a:r>
            <a:endParaRPr lang="de-DE" sz="20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B274964F-2DB6-278E-E414-51DDD9A3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68" y="1347558"/>
            <a:ext cx="7991863" cy="27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643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Suchen von Notizen</a:t>
            </a:r>
            <a:endParaRPr lang="de-DE" sz="2400" dirty="0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90E159D3-7E60-4015-0272-D8692F539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0" y="1272777"/>
            <a:ext cx="8313122" cy="136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C0216180-92C4-8B54-AF6E-E40758FA2671}"/>
              </a:ext>
            </a:extLst>
          </p:cNvPr>
          <p:cNvSpPr txBox="1">
            <a:spLocks/>
          </p:cNvSpPr>
          <p:nvPr/>
        </p:nvSpPr>
        <p:spPr>
          <a:xfrm>
            <a:off x="763525" y="2957513"/>
            <a:ext cx="6087332" cy="206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lang="de-DE" sz="2000" dirty="0"/>
          </a:p>
          <a:p>
            <a:r>
              <a:rPr lang="de-DE" sz="2000" dirty="0"/>
              <a:t>Private Search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r>
              <a:rPr lang="de-DE" sz="2000" dirty="0" err="1"/>
              <a:t>Prepared</a:t>
            </a:r>
            <a:r>
              <a:rPr lang="de-DE" sz="2000" dirty="0"/>
              <a:t> Statement ist äquivalent in „</a:t>
            </a:r>
            <a:r>
              <a:rPr lang="de-DE" sz="2000" dirty="0" err="1"/>
              <a:t>public</a:t>
            </a:r>
            <a:r>
              <a:rPr lang="de-DE" sz="2000" dirty="0"/>
              <a:t> Search“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7287EFED-F35B-A609-AE1A-3468D220E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1" y="3149204"/>
            <a:ext cx="5548825" cy="72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685D6EF-80F6-E6B2-3124-7E9C7478F92F}"/>
              </a:ext>
            </a:extLst>
          </p:cNvPr>
          <p:cNvCxnSpPr/>
          <p:nvPr/>
        </p:nvCxnSpPr>
        <p:spPr>
          <a:xfrm>
            <a:off x="2400300" y="3509963"/>
            <a:ext cx="100726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604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44"/>
          <p:cNvSpPr/>
          <p:nvPr/>
        </p:nvSpPr>
        <p:spPr>
          <a:xfrm>
            <a:off x="4536150" y="808093"/>
            <a:ext cx="3527487" cy="3527487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164" y="-15652"/>
            <a:ext cx="5412753" cy="578128"/>
          </a:xfrm>
        </p:spPr>
        <p:txBody>
          <a:bodyPr/>
          <a:lstStyle/>
          <a:p>
            <a:r>
              <a:rPr lang="de-DE" sz="2400" dirty="0"/>
              <a:t>Anzeigen von öffentlichen/eigenen Notizen</a:t>
            </a:r>
          </a:p>
        </p:txBody>
      </p:sp>
      <p:pic>
        <p:nvPicPr>
          <p:cNvPr id="8" name="Grafik 7" descr="Ein Bild, das Text, Screenshot, Display, Software enthält.&#10;&#10;Automatisch generierte Beschreibung">
            <a:extLst>
              <a:ext uri="{FF2B5EF4-FFF2-40B4-BE49-F238E27FC236}">
                <a16:creationId xmlns:a16="http://schemas.microsoft.com/office/drawing/2014/main" id="{CD8F8AEC-E809-3D4A-A931-C97A7079D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51" y="813731"/>
            <a:ext cx="6811817" cy="3831647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101602" y="3186113"/>
            <a:ext cx="2205829" cy="502460"/>
          </a:xfrm>
          <a:prstGeom prst="rect">
            <a:avLst/>
          </a:prstGeom>
          <a:solidFill>
            <a:schemeClr val="lt1"/>
          </a:solidFill>
          <a:ln w="63500"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Benutzerüberprüfung</a:t>
            </a:r>
          </a:p>
        </p:txBody>
      </p:sp>
    </p:spTree>
    <p:extLst>
      <p:ext uri="{BB962C8B-B14F-4D97-AF65-F5344CB8AC3E}">
        <p14:creationId xmlns:p14="http://schemas.microsoft.com/office/powerpoint/2010/main" val="6809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B2F1125-B1A2-3F1A-8F86-A64AEF8A7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46" y="1234869"/>
            <a:ext cx="7901065" cy="33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Benutzerüberprüfung + eigene Notizen</a:t>
            </a:r>
            <a:endParaRPr lang="de-DE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D9D4B7-0D99-4D2F-DEE9-8C420A9088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48" r="42840" b="14005"/>
          <a:stretch/>
        </p:blipFill>
        <p:spPr>
          <a:xfrm>
            <a:off x="3592877" y="1494359"/>
            <a:ext cx="2216819" cy="33101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FCC55ADF-624E-DB05-B216-3B469E9A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46" y="2845420"/>
            <a:ext cx="8178449" cy="56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330;p44">
            <a:extLst>
              <a:ext uri="{FF2B5EF4-FFF2-40B4-BE49-F238E27FC236}">
                <a16:creationId xmlns:a16="http://schemas.microsoft.com/office/drawing/2014/main" id="{93022DBB-811B-8681-2F4B-F6832C9DD2A1}"/>
              </a:ext>
            </a:extLst>
          </p:cNvPr>
          <p:cNvSpPr txBox="1">
            <a:spLocks/>
          </p:cNvSpPr>
          <p:nvPr/>
        </p:nvSpPr>
        <p:spPr>
          <a:xfrm>
            <a:off x="875746" y="3908631"/>
            <a:ext cx="8013763" cy="41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Öffentliche Notizen: Ohne Benutzerüberprüfung und andere </a:t>
            </a:r>
            <a:r>
              <a:rPr lang="de-DE" sz="2000" dirty="0" err="1"/>
              <a:t>Where</a:t>
            </a:r>
            <a:r>
              <a:rPr lang="de-DE" sz="2000" dirty="0"/>
              <a:t>-Bedingung </a:t>
            </a:r>
          </a:p>
        </p:txBody>
      </p:sp>
    </p:spTree>
    <p:extLst>
      <p:ext uri="{BB962C8B-B14F-4D97-AF65-F5344CB8AC3E}">
        <p14:creationId xmlns:p14="http://schemas.microsoft.com/office/powerpoint/2010/main" val="4254156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Aufbau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Genereller Aufbau der Webapp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42577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44"/>
          <p:cNvSpPr/>
          <p:nvPr/>
        </p:nvSpPr>
        <p:spPr>
          <a:xfrm>
            <a:off x="4536150" y="808093"/>
            <a:ext cx="3527487" cy="3527487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164" y="-15652"/>
            <a:ext cx="5412753" cy="578128"/>
          </a:xfrm>
        </p:spPr>
        <p:txBody>
          <a:bodyPr/>
          <a:lstStyle/>
          <a:p>
            <a:r>
              <a:rPr lang="de-DE" sz="2400" dirty="0"/>
              <a:t>Anzeigen einzelner Notizen</a:t>
            </a:r>
          </a:p>
        </p:txBody>
      </p:sp>
      <p:pic>
        <p:nvPicPr>
          <p:cNvPr id="3" name="Grafik 2" descr="Ein Bild, das Text, Screenshot, Display, Software enthält.&#10;&#10;Automatisch generierte Beschreibung">
            <a:extLst>
              <a:ext uri="{FF2B5EF4-FFF2-40B4-BE49-F238E27FC236}">
                <a16:creationId xmlns:a16="http://schemas.microsoft.com/office/drawing/2014/main" id="{42FAA468-DD59-CC87-D4B3-3D321E97A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51" y="807919"/>
            <a:ext cx="6811818" cy="3831648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108745" y="2723743"/>
            <a:ext cx="2198686" cy="1014413"/>
          </a:xfrm>
          <a:prstGeom prst="rect">
            <a:avLst/>
          </a:prstGeom>
          <a:solidFill>
            <a:schemeClr val="lt1"/>
          </a:solidFill>
          <a:ln w="63500"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XSS-Protection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Private Notizen lesen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32714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XSS-</a:t>
            </a:r>
            <a:r>
              <a:rPr lang="de-DE" sz="2400" dirty="0" err="1">
                <a:solidFill>
                  <a:schemeClr val="accent1"/>
                </a:solidFill>
              </a:rPr>
              <a:t>Protection</a:t>
            </a:r>
            <a:endParaRPr lang="de-DE" sz="24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208A653-A420-83FF-8349-3384482E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1" y="1380483"/>
            <a:ext cx="7285151" cy="39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78AB26A7-0DB4-7A69-95A6-953FD5B8B25B}"/>
              </a:ext>
            </a:extLst>
          </p:cNvPr>
          <p:cNvSpPr txBox="1">
            <a:spLocks/>
          </p:cNvSpPr>
          <p:nvPr/>
        </p:nvSpPr>
        <p:spPr>
          <a:xfrm>
            <a:off x="813531" y="1968435"/>
            <a:ext cx="6087332" cy="120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Eigene Funktion von Angular</a:t>
            </a:r>
          </a:p>
          <a:p>
            <a:endParaRPr lang="de-DE" sz="2000" b="1" dirty="0"/>
          </a:p>
          <a:p>
            <a:r>
              <a:rPr lang="de-DE" sz="2000" dirty="0"/>
              <a:t>Angular übernimmt </a:t>
            </a:r>
            <a:r>
              <a:rPr lang="de-DE" sz="2000" dirty="0" err="1"/>
              <a:t>Sanitization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540545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 err="1">
                <a:solidFill>
                  <a:schemeClr val="accent1"/>
                </a:solidFill>
              </a:rPr>
              <a:t>Markdown</a:t>
            </a:r>
            <a:r>
              <a:rPr lang="de-DE" sz="2400" dirty="0">
                <a:solidFill>
                  <a:schemeClr val="accent1"/>
                </a:solidFill>
              </a:rPr>
              <a:t>- und HTML-Support</a:t>
            </a:r>
            <a:endParaRPr lang="de-DE" sz="24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5B81A4B-FFB9-C8D0-9616-D27F91E0C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49" y="1207293"/>
            <a:ext cx="8010526" cy="1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28F39C2-984D-A7F1-56FF-89827098C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9" t="2" r="66885" b="-3"/>
          <a:stretch/>
        </p:blipFill>
        <p:spPr bwMode="auto">
          <a:xfrm>
            <a:off x="1507330" y="1388208"/>
            <a:ext cx="2515812" cy="300532"/>
          </a:xfrm>
          <a:prstGeom prst="rect">
            <a:avLst/>
          </a:prstGeom>
          <a:noFill/>
          <a:ln w="317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330;p44">
            <a:extLst>
              <a:ext uri="{FF2B5EF4-FFF2-40B4-BE49-F238E27FC236}">
                <a16:creationId xmlns:a16="http://schemas.microsoft.com/office/drawing/2014/main" id="{99E64C92-9F94-A769-CDED-826109A09B67}"/>
              </a:ext>
            </a:extLst>
          </p:cNvPr>
          <p:cNvSpPr txBox="1">
            <a:spLocks/>
          </p:cNvSpPr>
          <p:nvPr/>
        </p:nvSpPr>
        <p:spPr>
          <a:xfrm>
            <a:off x="670656" y="1869655"/>
            <a:ext cx="6087332" cy="566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HTML-Support durch [</a:t>
            </a:r>
            <a:r>
              <a:rPr lang="de-DE" sz="2000" dirty="0" err="1"/>
              <a:t>innerHTML</a:t>
            </a:r>
            <a:r>
              <a:rPr lang="de-DE" sz="2000" dirty="0"/>
              <a:t>]-Tag gegeben</a:t>
            </a:r>
          </a:p>
        </p:txBody>
      </p:sp>
    </p:spTree>
    <p:extLst>
      <p:ext uri="{BB962C8B-B14F-4D97-AF65-F5344CB8AC3E}">
        <p14:creationId xmlns:p14="http://schemas.microsoft.com/office/powerpoint/2010/main" val="2500334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38998"/>
            <a:ext cx="7696500" cy="572700"/>
          </a:xfrm>
        </p:spPr>
        <p:txBody>
          <a:bodyPr/>
          <a:lstStyle/>
          <a:p>
            <a:r>
              <a:rPr lang="de-DE" dirty="0" err="1"/>
              <a:t>marked</a:t>
            </a:r>
            <a:endParaRPr lang="de-DE" dirty="0"/>
          </a:p>
        </p:txBody>
      </p:sp>
      <p:pic>
        <p:nvPicPr>
          <p:cNvPr id="5" name="Grafik 4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DA7BF134-3851-AFE5-59D8-70AC8D968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7" y="1134293"/>
            <a:ext cx="3543795" cy="685896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72E954B-A419-99C5-69F1-B7CCFEA6F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791" y="1134293"/>
            <a:ext cx="2531681" cy="685896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32204BE-6264-54F0-16B4-140EE9C513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0221" y="1134293"/>
            <a:ext cx="1544615" cy="685896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4" name="Grafik 13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D3CDCBA3-D051-A929-5DE4-16BE6D0ED2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47" y="2064604"/>
            <a:ext cx="1390844" cy="2219635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7" name="Grafik 16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E1ED3A33-58CA-786F-D4DF-A0336C9DE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1026" y="2064604"/>
            <a:ext cx="2930506" cy="2795155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0" name="Grafik 19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D7949F16-F21D-92B6-8BD2-852C1B8F2F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2467" y="2064604"/>
            <a:ext cx="3543795" cy="132507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EA647F9-3F2F-92C0-E2BA-86DE8197A9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2467" y="3634090"/>
            <a:ext cx="2686425" cy="238158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9270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Private Notizen lesen</a:t>
            </a:r>
            <a:endParaRPr lang="de-DE" sz="2400" dirty="0"/>
          </a:p>
        </p:txBody>
      </p:sp>
      <p:sp>
        <p:nvSpPr>
          <p:cNvPr id="4" name="Google Shape;2330;p44">
            <a:extLst>
              <a:ext uri="{FF2B5EF4-FFF2-40B4-BE49-F238E27FC236}">
                <a16:creationId xmlns:a16="http://schemas.microsoft.com/office/drawing/2014/main" id="{99E64C92-9F94-A769-CDED-826109A09B67}"/>
              </a:ext>
            </a:extLst>
          </p:cNvPr>
          <p:cNvSpPr txBox="1">
            <a:spLocks/>
          </p:cNvSpPr>
          <p:nvPr/>
        </p:nvSpPr>
        <p:spPr>
          <a:xfrm>
            <a:off x="813531" y="2408067"/>
            <a:ext cx="3144107" cy="115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UUIDv4: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Kaum </a:t>
            </a:r>
            <a:r>
              <a:rPr lang="de-DE" sz="2000" dirty="0" err="1"/>
              <a:t>Guessable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Bruteforce</a:t>
            </a:r>
            <a:r>
              <a:rPr lang="de-DE" sz="2000" dirty="0"/>
              <a:t> kaum möglich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704CA66-DF9B-A0F9-9BB4-EA7E38136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1" y="1137988"/>
            <a:ext cx="6747516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394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Risiken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Mögliche Sicherheitsrisiken und der Schutz vor diesen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15694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272858"/>
            <a:ext cx="7696500" cy="572700"/>
          </a:xfrm>
        </p:spPr>
        <p:txBody>
          <a:bodyPr/>
          <a:lstStyle/>
          <a:p>
            <a:r>
              <a:rPr lang="de-DE" dirty="0"/>
              <a:t>Unsichere Kommunikation</a:t>
            </a:r>
          </a:p>
        </p:txBody>
      </p:sp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BEF2D6A8-D16C-BE6C-D4DD-9FE6B209723B}"/>
              </a:ext>
            </a:extLst>
          </p:cNvPr>
          <p:cNvSpPr txBox="1">
            <a:spLocks/>
          </p:cNvSpPr>
          <p:nvPr/>
        </p:nvSpPr>
        <p:spPr>
          <a:xfrm>
            <a:off x="167910" y="1180553"/>
            <a:ext cx="5817254" cy="1296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HTTPS zwischen Frontend und Backend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Erzwingen von HTTPS-Verbindungen des Clients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FA0F858-D574-5FB9-4508-9734DDD3AB20}"/>
              </a:ext>
            </a:extLst>
          </p:cNvPr>
          <p:cNvSpPr txBox="1">
            <a:spLocks/>
          </p:cNvSpPr>
          <p:nvPr/>
        </p:nvSpPr>
        <p:spPr>
          <a:xfrm>
            <a:off x="723750" y="2236032"/>
            <a:ext cx="7696500" cy="43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de-DE" dirty="0"/>
              <a:t>XSS Angriffe</a:t>
            </a:r>
          </a:p>
        </p:txBody>
      </p:sp>
      <p:sp>
        <p:nvSpPr>
          <p:cNvPr id="7" name="Google Shape;2330;p44">
            <a:extLst>
              <a:ext uri="{FF2B5EF4-FFF2-40B4-BE49-F238E27FC236}">
                <a16:creationId xmlns:a16="http://schemas.microsoft.com/office/drawing/2014/main" id="{2C2E5073-D5A0-EEC5-5E16-980FF5C9B5F2}"/>
              </a:ext>
            </a:extLst>
          </p:cNvPr>
          <p:cNvSpPr txBox="1">
            <a:spLocks/>
          </p:cNvSpPr>
          <p:nvPr/>
        </p:nvSpPr>
        <p:spPr>
          <a:xfrm>
            <a:off x="320310" y="3045578"/>
            <a:ext cx="5817254" cy="97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Angular </a:t>
            </a:r>
            <a:r>
              <a:rPr lang="de-DE" sz="2000" dirty="0" err="1"/>
              <a:t>Sanitizer</a:t>
            </a:r>
            <a:endParaRPr lang="de-DE" sz="20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2827D94-C7FE-324E-A1C2-EFFF1A409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5141" y="1779693"/>
            <a:ext cx="3090949" cy="30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07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5816149-B64C-ACDE-D993-B1339EA84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8415" y="2061899"/>
            <a:ext cx="2957675" cy="29576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280314"/>
            <a:ext cx="7696500" cy="572700"/>
          </a:xfrm>
        </p:spPr>
        <p:txBody>
          <a:bodyPr/>
          <a:lstStyle/>
          <a:p>
            <a:r>
              <a:rPr lang="de-DE" dirty="0"/>
              <a:t>Server-Side Request </a:t>
            </a:r>
            <a:r>
              <a:rPr lang="de-DE" dirty="0" err="1"/>
              <a:t>Forgery</a:t>
            </a:r>
            <a:endParaRPr lang="de-DE" dirty="0"/>
          </a:p>
        </p:txBody>
      </p:sp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BEF2D6A8-D16C-BE6C-D4DD-9FE6B209723B}"/>
              </a:ext>
            </a:extLst>
          </p:cNvPr>
          <p:cNvSpPr txBox="1">
            <a:spLocks/>
          </p:cNvSpPr>
          <p:nvPr/>
        </p:nvSpPr>
        <p:spPr>
          <a:xfrm>
            <a:off x="167910" y="1180553"/>
            <a:ext cx="3223683" cy="1296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Youtube-Regex</a:t>
            </a:r>
            <a:endParaRPr lang="de-DE" sz="200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D3FF04B-9AE6-1212-C17F-E7A44FDE00A1}"/>
              </a:ext>
            </a:extLst>
          </p:cNvPr>
          <p:cNvSpPr txBox="1">
            <a:spLocks/>
          </p:cNvSpPr>
          <p:nvPr/>
        </p:nvSpPr>
        <p:spPr>
          <a:xfrm>
            <a:off x="723750" y="2225492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de-DE" dirty="0" err="1"/>
              <a:t>Denial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Service &amp; Brute-Force</a:t>
            </a:r>
          </a:p>
        </p:txBody>
      </p:sp>
      <p:sp>
        <p:nvSpPr>
          <p:cNvPr id="5" name="Google Shape;2330;p44">
            <a:extLst>
              <a:ext uri="{FF2B5EF4-FFF2-40B4-BE49-F238E27FC236}">
                <a16:creationId xmlns:a16="http://schemas.microsoft.com/office/drawing/2014/main" id="{0E6D1EA4-B9B2-1E2B-E70C-7F9334FEAB73}"/>
              </a:ext>
            </a:extLst>
          </p:cNvPr>
          <p:cNvSpPr txBox="1">
            <a:spLocks/>
          </p:cNvSpPr>
          <p:nvPr/>
        </p:nvSpPr>
        <p:spPr>
          <a:xfrm>
            <a:off x="335820" y="2984414"/>
            <a:ext cx="4404090" cy="26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 err="1"/>
              <a:t>Nginx</a:t>
            </a:r>
            <a:r>
              <a:rPr lang="de-DE" sz="2000" dirty="0"/>
              <a:t>-Konfiguration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Rate-</a:t>
            </a:r>
            <a:r>
              <a:rPr lang="de-DE" sz="2000" dirty="0" err="1"/>
              <a:t>Limitting</a:t>
            </a:r>
            <a:r>
              <a:rPr lang="de-DE" sz="2000" dirty="0"/>
              <a:t> 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lvl="8"/>
            <a:endParaRPr lang="de-DE" sz="2000" dirty="0"/>
          </a:p>
        </p:txBody>
      </p:sp>
      <p:sp>
        <p:nvSpPr>
          <p:cNvPr id="6" name="Google Shape;2330;p44">
            <a:extLst>
              <a:ext uri="{FF2B5EF4-FFF2-40B4-BE49-F238E27FC236}">
                <a16:creationId xmlns:a16="http://schemas.microsoft.com/office/drawing/2014/main" id="{BA43CAB1-7A94-F44C-BC20-92E8C287E183}"/>
              </a:ext>
            </a:extLst>
          </p:cNvPr>
          <p:cNvSpPr txBox="1">
            <a:spLocks/>
          </p:cNvSpPr>
          <p:nvPr/>
        </p:nvSpPr>
        <p:spPr>
          <a:xfrm>
            <a:off x="335820" y="3858128"/>
            <a:ext cx="4404090" cy="26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Express-Konfiguration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Rate-</a:t>
            </a:r>
            <a:r>
              <a:rPr lang="de-DE" sz="2000" dirty="0" err="1"/>
              <a:t>Limitting</a:t>
            </a:r>
            <a:endParaRPr lang="de-DE" sz="2000" dirty="0"/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lvl="8"/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680097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280315"/>
            <a:ext cx="7696500" cy="572700"/>
          </a:xfrm>
        </p:spPr>
        <p:txBody>
          <a:bodyPr/>
          <a:lstStyle/>
          <a:p>
            <a:r>
              <a:rPr lang="de-DE" dirty="0"/>
              <a:t>Passwörter</a:t>
            </a:r>
          </a:p>
        </p:txBody>
      </p:sp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BEF2D6A8-D16C-BE6C-D4DD-9FE6B209723B}"/>
              </a:ext>
            </a:extLst>
          </p:cNvPr>
          <p:cNvSpPr txBox="1">
            <a:spLocks/>
          </p:cNvSpPr>
          <p:nvPr/>
        </p:nvSpPr>
        <p:spPr>
          <a:xfrm>
            <a:off x="335820" y="1180553"/>
            <a:ext cx="4404090" cy="26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ZXCVBN: </a:t>
            </a:r>
            <a:r>
              <a:rPr lang="de-DE" sz="2000" dirty="0" err="1"/>
              <a:t>Enforcen</a:t>
            </a:r>
            <a:r>
              <a:rPr lang="de-DE" sz="2000" dirty="0"/>
              <a:t> starker Passwörter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lvl="8"/>
            <a:endParaRPr lang="de-DE" sz="200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08EDFDDE-A08F-754C-93C5-7027FD0FB7F2}"/>
              </a:ext>
            </a:extLst>
          </p:cNvPr>
          <p:cNvSpPr txBox="1">
            <a:spLocks/>
          </p:cNvSpPr>
          <p:nvPr/>
        </p:nvSpPr>
        <p:spPr>
          <a:xfrm>
            <a:off x="723750" y="1981998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de-DE" dirty="0"/>
              <a:t>Sessions</a:t>
            </a:r>
          </a:p>
        </p:txBody>
      </p:sp>
      <p:sp>
        <p:nvSpPr>
          <p:cNvPr id="5" name="Google Shape;2330;p44">
            <a:extLst>
              <a:ext uri="{FF2B5EF4-FFF2-40B4-BE49-F238E27FC236}">
                <a16:creationId xmlns:a16="http://schemas.microsoft.com/office/drawing/2014/main" id="{A1034435-5F80-A3D0-5295-299C87E83CF6}"/>
              </a:ext>
            </a:extLst>
          </p:cNvPr>
          <p:cNvSpPr txBox="1">
            <a:spLocks/>
          </p:cNvSpPr>
          <p:nvPr/>
        </p:nvSpPr>
        <p:spPr>
          <a:xfrm>
            <a:off x="488220" y="2854181"/>
            <a:ext cx="4404090" cy="26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JSON Web Tokens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Laufzeit &lt; 1 Stunde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lvl="8"/>
            <a:endParaRPr lang="de-DE" sz="2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383A275-A8DE-A144-1F55-67CCFDE6F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0968" y="1737629"/>
            <a:ext cx="3256933" cy="325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65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38998"/>
            <a:ext cx="7696500" cy="572700"/>
          </a:xfrm>
        </p:spPr>
        <p:txBody>
          <a:bodyPr/>
          <a:lstStyle/>
          <a:p>
            <a:r>
              <a:rPr lang="de-DE" dirty="0"/>
              <a:t>Datenbank</a:t>
            </a:r>
          </a:p>
        </p:txBody>
      </p:sp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BEF2D6A8-D16C-BE6C-D4DD-9FE6B209723B}"/>
              </a:ext>
            </a:extLst>
          </p:cNvPr>
          <p:cNvSpPr txBox="1">
            <a:spLocks/>
          </p:cNvSpPr>
          <p:nvPr/>
        </p:nvSpPr>
        <p:spPr>
          <a:xfrm>
            <a:off x="335820" y="1180553"/>
            <a:ext cx="4967700" cy="26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Datenbank nur vom Container aus erreichbar</a:t>
            </a:r>
          </a:p>
          <a:p>
            <a:pPr lvl="8"/>
            <a:endParaRPr lang="de-DE" sz="200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6FF74D24-526C-49F7-D5EB-D5CB891695DC}"/>
              </a:ext>
            </a:extLst>
          </p:cNvPr>
          <p:cNvSpPr txBox="1">
            <a:spLocks/>
          </p:cNvSpPr>
          <p:nvPr/>
        </p:nvSpPr>
        <p:spPr>
          <a:xfrm>
            <a:off x="723750" y="2285400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de-DE" dirty="0"/>
              <a:t>CI/CD</a:t>
            </a:r>
          </a:p>
        </p:txBody>
      </p:sp>
      <p:sp>
        <p:nvSpPr>
          <p:cNvPr id="5" name="Google Shape;2330;p44">
            <a:extLst>
              <a:ext uri="{FF2B5EF4-FFF2-40B4-BE49-F238E27FC236}">
                <a16:creationId xmlns:a16="http://schemas.microsoft.com/office/drawing/2014/main" id="{FA716449-8B77-3134-F2AE-7BF850B7A0F2}"/>
              </a:ext>
            </a:extLst>
          </p:cNvPr>
          <p:cNvSpPr txBox="1">
            <a:spLocks/>
          </p:cNvSpPr>
          <p:nvPr/>
        </p:nvSpPr>
        <p:spPr>
          <a:xfrm>
            <a:off x="335820" y="2858100"/>
            <a:ext cx="4967700" cy="26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Dependabot</a:t>
            </a:r>
            <a:endParaRPr lang="de-DE" sz="2000" dirty="0"/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b="1" dirty="0" err="1"/>
              <a:t>Github</a:t>
            </a:r>
            <a:r>
              <a:rPr lang="de-DE" sz="2000" b="1" dirty="0"/>
              <a:t>-Actions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CodeQL</a:t>
            </a:r>
            <a:endParaRPr lang="de-DE" sz="2000" dirty="0"/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Frontend-Test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Backend-Test</a:t>
            </a:r>
          </a:p>
          <a:p>
            <a:pPr lvl="8"/>
            <a:endParaRPr lang="de-DE" sz="2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18DE801-D200-CAF0-410F-CCCA581B2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83530" y="1554242"/>
            <a:ext cx="3997036" cy="39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9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Aufbau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279053" y="1753153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Angular</a:t>
            </a:r>
            <a:endParaRPr dirty="0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279053" y="2146345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Frontend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4796169" y="1753153"/>
            <a:ext cx="194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Express</a:t>
            </a:r>
            <a:endParaRPr dirty="0"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4796169" y="2146345"/>
            <a:ext cx="19476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Backend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2596898" y="3408217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Docker</a:t>
            </a:r>
            <a:endParaRPr dirty="0"/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2596898" y="3801409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Container-Dienst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6236210" y="3408217"/>
            <a:ext cx="1993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Nginx</a:t>
            </a:r>
            <a:endParaRPr dirty="0"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6236210" y="3801409"/>
            <a:ext cx="1993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Webserver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81189" y="1908601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1394771" y="3563665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5034700" y="3563665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05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3596173" y="1908601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" name="Google Shape;2227;p41">
            <a:extLst>
              <a:ext uri="{FF2B5EF4-FFF2-40B4-BE49-F238E27FC236}">
                <a16:creationId xmlns:a16="http://schemas.microsoft.com/office/drawing/2014/main" id="{9F0B8CA6-6EE6-FE0A-6D09-FDE59DFF1C34}"/>
              </a:ext>
            </a:extLst>
          </p:cNvPr>
          <p:cNvSpPr txBox="1">
            <a:spLocks/>
          </p:cNvSpPr>
          <p:nvPr/>
        </p:nvSpPr>
        <p:spPr>
          <a:xfrm>
            <a:off x="7772129" y="1760082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de-DE" sz="1800" dirty="0" err="1"/>
              <a:t>MariaDB</a:t>
            </a:r>
            <a:endParaRPr lang="de-DE" dirty="0"/>
          </a:p>
        </p:txBody>
      </p:sp>
      <p:sp>
        <p:nvSpPr>
          <p:cNvPr id="3" name="Google Shape;2228;p41">
            <a:extLst>
              <a:ext uri="{FF2B5EF4-FFF2-40B4-BE49-F238E27FC236}">
                <a16:creationId xmlns:a16="http://schemas.microsoft.com/office/drawing/2014/main" id="{A75EA504-523A-516E-8665-7E9E4FB2DB02}"/>
              </a:ext>
            </a:extLst>
          </p:cNvPr>
          <p:cNvSpPr txBox="1">
            <a:spLocks/>
          </p:cNvSpPr>
          <p:nvPr/>
        </p:nvSpPr>
        <p:spPr>
          <a:xfrm>
            <a:off x="7772129" y="2153274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1600" dirty="0"/>
              <a:t>Datenbank</a:t>
            </a:r>
            <a:endParaRPr lang="de-DE" dirty="0"/>
          </a:p>
        </p:txBody>
      </p:sp>
      <p:sp>
        <p:nvSpPr>
          <p:cNvPr id="4" name="Google Shape;2236;p41">
            <a:extLst>
              <a:ext uri="{FF2B5EF4-FFF2-40B4-BE49-F238E27FC236}">
                <a16:creationId xmlns:a16="http://schemas.microsoft.com/office/drawing/2014/main" id="{EC537704-5CFF-4CFE-45EA-3B2BE9A8557A}"/>
              </a:ext>
            </a:extLst>
          </p:cNvPr>
          <p:cNvSpPr txBox="1"/>
          <p:nvPr/>
        </p:nvSpPr>
        <p:spPr>
          <a:xfrm>
            <a:off x="6572133" y="1915530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  <p:extLst>
      <p:ext uri="{BB962C8B-B14F-4D97-AF65-F5344CB8AC3E}">
        <p14:creationId xmlns:p14="http://schemas.microsoft.com/office/powerpoint/2010/main" val="1124379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81" y="305252"/>
            <a:ext cx="7696500" cy="572700"/>
          </a:xfrm>
        </p:spPr>
        <p:txBody>
          <a:bodyPr/>
          <a:lstStyle/>
          <a:p>
            <a:r>
              <a:rPr lang="de-DE" dirty="0"/>
              <a:t>Security/</a:t>
            </a:r>
            <a:r>
              <a:rPr lang="de-DE" dirty="0" err="1"/>
              <a:t>Logging</a:t>
            </a:r>
            <a:r>
              <a:rPr lang="de-DE" dirty="0"/>
              <a:t>/Monitoring-</a:t>
            </a:r>
            <a:r>
              <a:rPr lang="de-DE" dirty="0" err="1"/>
              <a:t>Failures</a:t>
            </a:r>
            <a:endParaRPr lang="de-DE" dirty="0"/>
          </a:p>
        </p:txBody>
      </p:sp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BEF2D6A8-D16C-BE6C-D4DD-9FE6B209723B}"/>
              </a:ext>
            </a:extLst>
          </p:cNvPr>
          <p:cNvSpPr txBox="1">
            <a:spLocks/>
          </p:cNvSpPr>
          <p:nvPr/>
        </p:nvSpPr>
        <p:spPr>
          <a:xfrm>
            <a:off x="335820" y="1180553"/>
            <a:ext cx="5931976" cy="26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Überall uneindeutige Fehlermeldungen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Keine Fehlermeldungen von Backend an Frontend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Keine Fehlermeldungen von Datenbank an Frontend</a:t>
            </a:r>
          </a:p>
          <a:p>
            <a:pPr lvl="8"/>
            <a:endParaRPr lang="de-DE" sz="2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4EE0A2-4659-995E-06A7-8C88293B8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47161" y="1514302"/>
            <a:ext cx="3629198" cy="36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75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Ausblick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 hätte noch, wenn mehr Zeit und Geld?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50028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EF07E64-D9EA-1623-CCBE-CB0C4DC89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98621" y="1379913"/>
            <a:ext cx="5645379" cy="37635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38998"/>
            <a:ext cx="7696500" cy="572700"/>
          </a:xfrm>
        </p:spPr>
        <p:txBody>
          <a:bodyPr/>
          <a:lstStyle/>
          <a:p>
            <a:r>
              <a:rPr lang="de-DE" dirty="0"/>
              <a:t>Was muss noch getan werden?</a:t>
            </a:r>
          </a:p>
        </p:txBody>
      </p:sp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BEF2D6A8-D16C-BE6C-D4DD-9FE6B209723B}"/>
              </a:ext>
            </a:extLst>
          </p:cNvPr>
          <p:cNvSpPr txBox="1">
            <a:spLocks/>
          </p:cNvSpPr>
          <p:nvPr/>
        </p:nvSpPr>
        <p:spPr>
          <a:xfrm>
            <a:off x="335820" y="1180552"/>
            <a:ext cx="5973540" cy="325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Impressum und Datenschutzerklärung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Web-</a:t>
            </a:r>
            <a:r>
              <a:rPr lang="de-DE" sz="2000" dirty="0" err="1"/>
              <a:t>Application</a:t>
            </a:r>
            <a:r>
              <a:rPr lang="de-DE" sz="2000" dirty="0"/>
              <a:t>-Firewall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DMZ einrichten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Verschlüsseln aller Daten in der Datenbank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Mehr Pen-</a:t>
            </a:r>
            <a:r>
              <a:rPr lang="de-DE" sz="2000" dirty="0" err="1"/>
              <a:t>Testing</a:t>
            </a:r>
            <a:r>
              <a:rPr lang="de-DE" sz="2000" dirty="0"/>
              <a:t> (ZAP, </a:t>
            </a:r>
            <a:r>
              <a:rPr lang="de-DE" sz="2000" dirty="0" err="1"/>
              <a:t>Greenbone</a:t>
            </a:r>
            <a:r>
              <a:rPr lang="de-DE" sz="2000" dirty="0"/>
              <a:t>)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Echte signierte Zertifikate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Passwort vergessen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Oauth</a:t>
            </a:r>
            <a:r>
              <a:rPr lang="de-DE" sz="2000" dirty="0"/>
              <a:t>-Funktionalität</a:t>
            </a:r>
          </a:p>
          <a:p>
            <a:pPr lvl="8"/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729123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Danke!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2952477" y="1706843"/>
            <a:ext cx="329184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Zeit für eine Live-Demo </a:t>
            </a:r>
            <a:r>
              <a:rPr lang="de-DE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Wingdings" panose="05000000000000000000" pitchFamily="2" charset="2"/>
              </a:rPr>
              <a:t>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https://github.com/marcel951/Noteify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036103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006970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774746" y="2554357"/>
            <a:ext cx="3582509" cy="2426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Eigenschaften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Frontend-Framework</a:t>
            </a: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Typescript</a:t>
            </a:r>
            <a:endParaRPr lang="de-DE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Modular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Wartbar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Open-Source</a:t>
            </a:r>
          </a:p>
        </p:txBody>
      </p:sp>
      <p:pic>
        <p:nvPicPr>
          <p:cNvPr id="3" name="Grafik 2" descr="Ein Bild, das Symbol, Grafiken enthält.&#10;&#10;Automatisch generierte Beschreibung">
            <a:extLst>
              <a:ext uri="{FF2B5EF4-FFF2-40B4-BE49-F238E27FC236}">
                <a16:creationId xmlns:a16="http://schemas.microsoft.com/office/drawing/2014/main" id="{C4D33B18-3006-DE01-91A7-7BF9D4390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306" y="78041"/>
            <a:ext cx="2137387" cy="2137387"/>
          </a:xfrm>
          <a:prstGeom prst="rect">
            <a:avLst/>
          </a:prstGeom>
        </p:spPr>
      </p:pic>
      <p:sp>
        <p:nvSpPr>
          <p:cNvPr id="4" name="Google Shape;2178;p39">
            <a:extLst>
              <a:ext uri="{FF2B5EF4-FFF2-40B4-BE49-F238E27FC236}">
                <a16:creationId xmlns:a16="http://schemas.microsoft.com/office/drawing/2014/main" id="{BEE809F6-65E2-ACE0-DFA2-0EE8A62F94E2}"/>
              </a:ext>
            </a:extLst>
          </p:cNvPr>
          <p:cNvSpPr txBox="1">
            <a:spLocks/>
          </p:cNvSpPr>
          <p:nvPr/>
        </p:nvSpPr>
        <p:spPr>
          <a:xfrm>
            <a:off x="4786601" y="2553906"/>
            <a:ext cx="3582509" cy="213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lnSpc>
                <a:spcPct val="150000"/>
              </a:lnSpc>
            </a:pPr>
            <a:r>
              <a:rPr lang="de-DE" b="1" dirty="0"/>
              <a:t>Security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Sanitizer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Viele Anwender</a:t>
            </a:r>
          </a:p>
          <a:p>
            <a:pPr>
              <a:lnSpc>
                <a:spcPct val="150000"/>
              </a:lnSpc>
            </a:pPr>
            <a:r>
              <a:rPr lang="de-DE" dirty="0"/>
              <a:t>Google (Support gegeben)</a:t>
            </a:r>
          </a:p>
        </p:txBody>
      </p:sp>
      <p:sp>
        <p:nvSpPr>
          <p:cNvPr id="6" name="Google Shape;2178;p39">
            <a:extLst>
              <a:ext uri="{FF2B5EF4-FFF2-40B4-BE49-F238E27FC236}">
                <a16:creationId xmlns:a16="http://schemas.microsoft.com/office/drawing/2014/main" id="{D3A16A37-F7D6-8AC5-CCDA-0BA91D11A733}"/>
              </a:ext>
            </a:extLst>
          </p:cNvPr>
          <p:cNvSpPr txBox="1">
            <a:spLocks/>
          </p:cNvSpPr>
          <p:nvPr/>
        </p:nvSpPr>
        <p:spPr>
          <a:xfrm>
            <a:off x="1702686" y="3730113"/>
            <a:ext cx="1726628" cy="39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dirty="0"/>
              <a:t>Komponentenbasiert</a:t>
            </a:r>
          </a:p>
          <a:p>
            <a:endParaRPr lang="de-DE" dirty="0"/>
          </a:p>
        </p:txBody>
      </p:sp>
      <p:sp>
        <p:nvSpPr>
          <p:cNvPr id="9" name="Google Shape;2178;p39">
            <a:extLst>
              <a:ext uri="{FF2B5EF4-FFF2-40B4-BE49-F238E27FC236}">
                <a16:creationId xmlns:a16="http://schemas.microsoft.com/office/drawing/2014/main" id="{1A32785F-9211-4FEF-B596-350D05EF6A0C}"/>
              </a:ext>
            </a:extLst>
          </p:cNvPr>
          <p:cNvSpPr txBox="1">
            <a:spLocks/>
          </p:cNvSpPr>
          <p:nvPr/>
        </p:nvSpPr>
        <p:spPr>
          <a:xfrm rot="10800000">
            <a:off x="1431653" y="3581111"/>
            <a:ext cx="416747" cy="786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63516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006970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Express.js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774746" y="2554357"/>
            <a:ext cx="3582509" cy="213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Eigenschaften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Serverseitiges Webframework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Node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Javascript</a:t>
            </a:r>
            <a:endParaRPr lang="de-DE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Lightweight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Open-Source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" name="Google Shape;2178;p39">
            <a:extLst>
              <a:ext uri="{FF2B5EF4-FFF2-40B4-BE49-F238E27FC236}">
                <a16:creationId xmlns:a16="http://schemas.microsoft.com/office/drawing/2014/main" id="{BEE809F6-65E2-ACE0-DFA2-0EE8A62F94E2}"/>
              </a:ext>
            </a:extLst>
          </p:cNvPr>
          <p:cNvSpPr txBox="1">
            <a:spLocks/>
          </p:cNvSpPr>
          <p:nvPr/>
        </p:nvSpPr>
        <p:spPr>
          <a:xfrm>
            <a:off x="4786601" y="2553906"/>
            <a:ext cx="3582509" cy="213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lnSpc>
                <a:spcPct val="150000"/>
              </a:lnSpc>
            </a:pPr>
            <a:r>
              <a:rPr lang="de-DE" b="1" dirty="0"/>
              <a:t>Security</a:t>
            </a:r>
          </a:p>
          <a:p>
            <a:pPr>
              <a:lnSpc>
                <a:spcPct val="150000"/>
              </a:lnSpc>
            </a:pPr>
            <a:r>
              <a:rPr lang="de-DE" dirty="0"/>
              <a:t>Viele Anwender</a:t>
            </a:r>
          </a:p>
          <a:p>
            <a:pPr>
              <a:lnSpc>
                <a:spcPct val="150000"/>
              </a:lnSpc>
            </a:pPr>
            <a:r>
              <a:rPr lang="de-DE" dirty="0"/>
              <a:t>Teil der </a:t>
            </a:r>
            <a:r>
              <a:rPr lang="de-DE" dirty="0" err="1"/>
              <a:t>Openjs-Foundation</a:t>
            </a:r>
            <a:endParaRPr lang="de-DE" dirty="0"/>
          </a:p>
        </p:txBody>
      </p:sp>
      <p:pic>
        <p:nvPicPr>
          <p:cNvPr id="5" name="Grafik 4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56262ABD-906E-9C30-C9B9-EE58A05B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700" y="586980"/>
            <a:ext cx="4052455" cy="131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65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006970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MariaDB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774746" y="2554357"/>
            <a:ext cx="3582509" cy="213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Eigenschaften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Datenbank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Abspaltung von MySQL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Spektakulär unspektakulär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Open Source</a:t>
            </a: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" name="Google Shape;2178;p39">
            <a:extLst>
              <a:ext uri="{FF2B5EF4-FFF2-40B4-BE49-F238E27FC236}">
                <a16:creationId xmlns:a16="http://schemas.microsoft.com/office/drawing/2014/main" id="{BEE809F6-65E2-ACE0-DFA2-0EE8A62F94E2}"/>
              </a:ext>
            </a:extLst>
          </p:cNvPr>
          <p:cNvSpPr txBox="1">
            <a:spLocks/>
          </p:cNvSpPr>
          <p:nvPr/>
        </p:nvSpPr>
        <p:spPr>
          <a:xfrm>
            <a:off x="4786601" y="2553906"/>
            <a:ext cx="3582509" cy="213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lnSpc>
                <a:spcPct val="150000"/>
              </a:lnSpc>
            </a:pPr>
            <a:r>
              <a:rPr lang="de-DE" b="1" dirty="0"/>
              <a:t>Security</a:t>
            </a:r>
          </a:p>
          <a:p>
            <a:pPr>
              <a:lnSpc>
                <a:spcPct val="150000"/>
              </a:lnSpc>
            </a:pPr>
            <a:r>
              <a:rPr lang="de-DE" dirty="0"/>
              <a:t>Viele Anwender</a:t>
            </a:r>
          </a:p>
          <a:p>
            <a:pPr>
              <a:lnSpc>
                <a:spcPct val="150000"/>
              </a:lnSpc>
            </a:pPr>
            <a:r>
              <a:rPr lang="de-DE" dirty="0"/>
              <a:t>Großer Entwickler</a:t>
            </a:r>
          </a:p>
          <a:p>
            <a:pPr>
              <a:lnSpc>
                <a:spcPct val="150000"/>
              </a:lnSpc>
            </a:pPr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The Art</a:t>
            </a:r>
          </a:p>
        </p:txBody>
      </p:sp>
      <p:pic>
        <p:nvPicPr>
          <p:cNvPr id="5" name="Grafik 4" descr="Ein Bild, das Tierfigur, Darstellung enthält.&#10;&#10;Automatisch generierte Beschreibung">
            <a:extLst>
              <a:ext uri="{FF2B5EF4-FFF2-40B4-BE49-F238E27FC236}">
                <a16:creationId xmlns:a16="http://schemas.microsoft.com/office/drawing/2014/main" id="{FDF6A2F4-A7EC-F73D-3473-E37F40F12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664" y="288134"/>
            <a:ext cx="5188527" cy="14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44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006970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Docker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774746" y="2554357"/>
            <a:ext cx="3582509" cy="213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Eigenschaften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Container-Dienst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Plattformübergreifende Nutzbarkeit der Webapp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Open Source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" name="Google Shape;2178;p39">
            <a:extLst>
              <a:ext uri="{FF2B5EF4-FFF2-40B4-BE49-F238E27FC236}">
                <a16:creationId xmlns:a16="http://schemas.microsoft.com/office/drawing/2014/main" id="{BEE809F6-65E2-ACE0-DFA2-0EE8A62F94E2}"/>
              </a:ext>
            </a:extLst>
          </p:cNvPr>
          <p:cNvSpPr txBox="1">
            <a:spLocks/>
          </p:cNvSpPr>
          <p:nvPr/>
        </p:nvSpPr>
        <p:spPr>
          <a:xfrm>
            <a:off x="4786601" y="2553906"/>
            <a:ext cx="3582509" cy="213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lnSpc>
                <a:spcPct val="150000"/>
              </a:lnSpc>
            </a:pPr>
            <a:r>
              <a:rPr lang="de-DE" b="1" dirty="0"/>
              <a:t>Security</a:t>
            </a:r>
          </a:p>
          <a:p>
            <a:pPr>
              <a:lnSpc>
                <a:spcPct val="150000"/>
              </a:lnSpc>
            </a:pPr>
            <a:r>
              <a:rPr lang="de-DE" dirty="0"/>
              <a:t>Viele Anwender</a:t>
            </a:r>
          </a:p>
          <a:p>
            <a:pPr>
              <a:lnSpc>
                <a:spcPct val="150000"/>
              </a:lnSpc>
            </a:pPr>
            <a:r>
              <a:rPr lang="de-DE" dirty="0"/>
              <a:t>Virtuelle Umgebung</a:t>
            </a:r>
          </a:p>
          <a:p>
            <a:pPr>
              <a:lnSpc>
                <a:spcPct val="150000"/>
              </a:lnSpc>
            </a:pPr>
            <a:r>
              <a:rPr lang="de-DE" dirty="0"/>
              <a:t>Am Markt etabliert</a:t>
            </a:r>
          </a:p>
        </p:txBody>
      </p:sp>
      <p:pic>
        <p:nvPicPr>
          <p:cNvPr id="3" name="Grafik 2" descr="Ein Bild, das Clipart, Zeichnung, Darstellung, Kunst enthält.&#10;&#10;Automatisch generierte Beschreibung">
            <a:extLst>
              <a:ext uri="{FF2B5EF4-FFF2-40B4-BE49-F238E27FC236}">
                <a16:creationId xmlns:a16="http://schemas.microsoft.com/office/drawing/2014/main" id="{7EB8EC25-871B-4657-BD44-DF9C3444E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293" y="134234"/>
            <a:ext cx="3463270" cy="19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07061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3DBC58"/>
      </a:accent1>
      <a:accent2>
        <a:srgbClr val="98D2AA"/>
      </a:accent2>
      <a:accent3>
        <a:srgbClr val="CFF7CE"/>
      </a:accent3>
      <a:accent4>
        <a:srgbClr val="BEBEBE"/>
      </a:accent4>
      <a:accent5>
        <a:srgbClr val="0F4A36"/>
      </a:accent5>
      <a:accent6>
        <a:srgbClr val="9E9E9E"/>
      </a:accent6>
      <a:hlink>
        <a:srgbClr val="3DBC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593</Words>
  <Application>Microsoft Office PowerPoint</Application>
  <PresentationFormat>Bildschirmpräsentation (16:9)</PresentationFormat>
  <Paragraphs>246</Paragraphs>
  <Slides>53</Slides>
  <Notes>42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59" baseType="lpstr">
      <vt:lpstr>Arial</vt:lpstr>
      <vt:lpstr>Fjalla One</vt:lpstr>
      <vt:lpstr>Barlow Semi Condensed Medium</vt:lpstr>
      <vt:lpstr>Barlow Semi Condensed Light</vt:lpstr>
      <vt:lpstr>Barlow Semi Condensed</vt:lpstr>
      <vt:lpstr>Technology Consulting by Slidesgo</vt:lpstr>
      <vt:lpstr>Noteify</vt:lpstr>
      <vt:lpstr>Wer sind wir?</vt:lpstr>
      <vt:lpstr>Ablauf</vt:lpstr>
      <vt:lpstr>Aufbau</vt:lpstr>
      <vt:lpstr>Aufbau</vt:lpstr>
      <vt:lpstr>Angular</vt:lpstr>
      <vt:lpstr>Express.js</vt:lpstr>
      <vt:lpstr>MariaDB</vt:lpstr>
      <vt:lpstr>Docker</vt:lpstr>
      <vt:lpstr>Nginx</vt:lpstr>
      <vt:lpstr>Funktionen</vt:lpstr>
      <vt:lpstr>Registrierung neuer Benutzer</vt:lpstr>
      <vt:lpstr>PowerPoint-Präsentation</vt:lpstr>
      <vt:lpstr>PowerPoint-Präsentation</vt:lpstr>
      <vt:lpstr>zxcvbn-ts/core</vt:lpstr>
      <vt:lpstr>PowerPoint-Präsentation</vt:lpstr>
      <vt:lpstr>argon2</vt:lpstr>
      <vt:lpstr>Benutzer Login</vt:lpstr>
      <vt:lpstr>PowerPoint-Präsentation</vt:lpstr>
      <vt:lpstr>PowerPoint-Präsentation</vt:lpstr>
      <vt:lpstr>PowerPoint-Präsentation</vt:lpstr>
      <vt:lpstr>jsonwebtoken</vt:lpstr>
      <vt:lpstr>Notiz anlegen</vt:lpstr>
      <vt:lpstr>PowerPoint-Präsentation</vt:lpstr>
      <vt:lpstr>PowerPoint-Präsentation</vt:lpstr>
      <vt:lpstr>uuid</vt:lpstr>
      <vt:lpstr>Notiz editieren</vt:lpstr>
      <vt:lpstr>PowerPoint-Präsentation</vt:lpstr>
      <vt:lpstr>PowerPoint-Präsentation</vt:lpstr>
      <vt:lpstr>Notiz löschen</vt:lpstr>
      <vt:lpstr>PowerPoint-Präsentation</vt:lpstr>
      <vt:lpstr>Youtube-Video an Notiz anhängen</vt:lpstr>
      <vt:lpstr>PowerPoint-Präsentation</vt:lpstr>
      <vt:lpstr>PowerPoint-Präsentation</vt:lpstr>
      <vt:lpstr>Suchen von Notizen</vt:lpstr>
      <vt:lpstr>PowerPoint-Präsentation</vt:lpstr>
      <vt:lpstr>PowerPoint-Präsentation</vt:lpstr>
      <vt:lpstr>Anzeigen von öffentlichen/eigenen Notizen</vt:lpstr>
      <vt:lpstr>PowerPoint-Präsentation</vt:lpstr>
      <vt:lpstr>Anzeigen einzelner Notizen</vt:lpstr>
      <vt:lpstr>PowerPoint-Präsentation</vt:lpstr>
      <vt:lpstr>PowerPoint-Präsentation</vt:lpstr>
      <vt:lpstr>marked</vt:lpstr>
      <vt:lpstr>PowerPoint-Präsentation</vt:lpstr>
      <vt:lpstr>Risiken</vt:lpstr>
      <vt:lpstr>Unsichere Kommunikation</vt:lpstr>
      <vt:lpstr>Server-Side Request Forgery</vt:lpstr>
      <vt:lpstr>Passwörter</vt:lpstr>
      <vt:lpstr>Datenbank</vt:lpstr>
      <vt:lpstr>Security/Logging/Monitoring-Failures</vt:lpstr>
      <vt:lpstr>Ausblick</vt:lpstr>
      <vt:lpstr>Was muss noch getan werden?</vt:lpstr>
      <vt:lpstr>Danke!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Noteify</dc:title>
  <cp:lastModifiedBy>Benjamin Wirth</cp:lastModifiedBy>
  <cp:revision>31</cp:revision>
  <dcterms:modified xsi:type="dcterms:W3CDTF">2023-07-05T15:57:08Z</dcterms:modified>
</cp:coreProperties>
</file>